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0"/>
  </p:notesMasterIdLst>
  <p:sldIdLst>
    <p:sldId id="256" r:id="rId2"/>
    <p:sldId id="293" r:id="rId3"/>
    <p:sldId id="294" r:id="rId4"/>
    <p:sldId id="295" r:id="rId5"/>
    <p:sldId id="296" r:id="rId6"/>
    <p:sldId id="297" r:id="rId7"/>
    <p:sldId id="298" r:id="rId8"/>
    <p:sldId id="299" r:id="rId9"/>
    <p:sldId id="277" r:id="rId10"/>
    <p:sldId id="300" r:id="rId11"/>
    <p:sldId id="303" r:id="rId12"/>
    <p:sldId id="282" r:id="rId13"/>
    <p:sldId id="260" r:id="rId14"/>
    <p:sldId id="261" r:id="rId15"/>
    <p:sldId id="302" r:id="rId16"/>
    <p:sldId id="290" r:id="rId17"/>
    <p:sldId id="281" r:id="rId18"/>
    <p:sldId id="292" r:id="rId19"/>
  </p:sldIdLst>
  <p:sldSz cx="18288000" cy="10287000"/>
  <p:notesSz cx="6858000" cy="9144000"/>
  <p:embeddedFontLst>
    <p:embeddedFont>
      <p:font typeface="Noto Sans T Chinese Bold" panose="02020500000000000000" charset="-120"/>
      <p:regular r:id="rId21"/>
    </p:embeddedFont>
    <p:embeddedFont>
      <p:font typeface="Shippori Antique B1" panose="02020500000000000000" charset="-120"/>
      <p:regular r:id="rId22"/>
    </p:embeddedFont>
    <p:embeddedFont>
      <p:font typeface="Noto Sans TC" panose="020B0200000000000000" pitchFamily="34" charset="-120"/>
      <p:regular r:id="rId23"/>
      <p:bold r:id="rId24"/>
    </p:embeddedFont>
    <p:embeddedFont>
      <p:font typeface="芫荽" pitchFamily="2" charset="-120"/>
      <p:regular r:id="rId25"/>
    </p:embeddedFont>
    <p:embeddedFont>
      <p:font typeface="微軟正黑體" panose="020B0604030504040204" pitchFamily="34" charset="-120"/>
      <p:regular r:id="rId26"/>
      <p:bold r:id="rId27"/>
    </p:embeddedFont>
    <p:embeddedFont>
      <p:font typeface="微軟正黑體" panose="020B0604030504040204" pitchFamily="34" charset="-120"/>
      <p:regular r:id="rId26"/>
      <p:bold r:id="rId27"/>
    </p:embeddedFont>
    <p:embeddedFont>
      <p:font typeface="源泉圓體 M" panose="020B0600000000000000" pitchFamily="34" charset="-120"/>
      <p:regular r:id="rId28"/>
    </p:embeddedFont>
    <p:embeddedFont>
      <p:font typeface="標楷體" panose="03000509000000000000" pitchFamily="65" charset="-120"/>
      <p:regular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48691"/>
    <a:srgbClr val="D9E664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3" d="100"/>
          <a:sy n="43" d="100"/>
        </p:scale>
        <p:origin x="1002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EF928E-DC67-40C3-A99E-1C68BE942EB9}" type="datetimeFigureOut">
              <a:rPr lang="zh-TW" altLang="en-US" smtClean="0"/>
              <a:t>2026/3/23</a:t>
            </a:fld>
            <a:endParaRPr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19547F-2B67-42D4-82AA-779A9189A9D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925711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31ee193a151_3_3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3225" cy="30845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8" name="Google Shape;308;g31ee193a151_3_372:notes"/>
          <p:cNvSpPr txBox="1">
            <a:spLocks noGrp="1"/>
          </p:cNvSpPr>
          <p:nvPr>
            <p:ph type="body" idx="1"/>
          </p:nvPr>
        </p:nvSpPr>
        <p:spPr>
          <a:xfrm>
            <a:off x="685481" y="4400940"/>
            <a:ext cx="5487000" cy="359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9225" tIns="44600" rIns="89225" bIns="446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0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基北區的總積分包括「志願序」、「多元學習表現 」及「國中教育會考」三項。各占 36 分，總積分為 108 分。</a:t>
            </a:r>
            <a:endParaRPr sz="1100" b="0" i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0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我們可以從簡報上的資料清楚看到</a:t>
            </a:r>
            <a:endParaRPr/>
          </a:p>
        </p:txBody>
      </p:sp>
      <p:sp>
        <p:nvSpPr>
          <p:cNvPr id="309" name="Google Shape;309;g31ee193a151_3_372:notes"/>
          <p:cNvSpPr txBox="1">
            <a:spLocks noGrp="1"/>
          </p:cNvSpPr>
          <p:nvPr>
            <p:ph type="sldNum" idx="12"/>
          </p:nvPr>
        </p:nvSpPr>
        <p:spPr>
          <a:xfrm>
            <a:off x="3883859" y="8684910"/>
            <a:ext cx="2972700" cy="45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9225" tIns="44600" rIns="89225" bIns="446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300"/>
              <a:t>12</a:t>
            </a:fld>
            <a:endParaRPr sz="1300"/>
          </a:p>
        </p:txBody>
      </p:sp>
    </p:spTree>
    <p:extLst>
      <p:ext uri="{BB962C8B-B14F-4D97-AF65-F5344CB8AC3E}">
        <p14:creationId xmlns:p14="http://schemas.microsoft.com/office/powerpoint/2010/main" val="37432043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9" name="Google Shape;749;g31ee193a151_3_21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0" name="Google Shape;750;g31ee193a151_3_21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12.svg"/><Relationship Id="rId3" Type="http://schemas.openxmlformats.org/officeDocument/2006/relationships/image" Target="../media/image22.svg"/><Relationship Id="rId7" Type="http://schemas.openxmlformats.org/officeDocument/2006/relationships/image" Target="../media/image26.svg"/><Relationship Id="rId12" Type="http://schemas.openxmlformats.org/officeDocument/2006/relationships/image" Target="../media/image11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30.svg"/><Relationship Id="rId5" Type="http://schemas.openxmlformats.org/officeDocument/2006/relationships/image" Target="../media/image24.sv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7" Type="http://schemas.openxmlformats.org/officeDocument/2006/relationships/image" Target="../media/image36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svg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hyperlink" Target="https://cap.rcpet.edu.tw/" TargetMode="External"/><Relationship Id="rId7" Type="http://schemas.openxmlformats.org/officeDocument/2006/relationships/hyperlink" Target="https://shs.k12ea.gov.tw/site/adapt-k12ea/category?root=319&amp;cid=319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12basic.tp.edu.tw/" TargetMode="External"/><Relationship Id="rId5" Type="http://schemas.openxmlformats.org/officeDocument/2006/relationships/hyperlink" Target="https://shs.k12ea.gov.tw/site/adapt-k12ea/" TargetMode="External"/><Relationship Id="rId4" Type="http://schemas.openxmlformats.org/officeDocument/2006/relationships/hyperlink" Target="https://shs.k12ea.gov.tw/site/12basic" TargetMode="External"/><Relationship Id="rId9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12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10882" y="1126820"/>
            <a:ext cx="14237466" cy="6208150"/>
            <a:chOff x="-547036" y="-1914179"/>
            <a:chExt cx="18983288" cy="8277535"/>
          </a:xfrm>
        </p:grpSpPr>
        <p:grpSp>
          <p:nvGrpSpPr>
            <p:cNvPr id="3" name="Group 3"/>
            <p:cNvGrpSpPr/>
            <p:nvPr/>
          </p:nvGrpSpPr>
          <p:grpSpPr>
            <a:xfrm>
              <a:off x="-547036" y="-1626058"/>
              <a:ext cx="18983288" cy="7989414"/>
              <a:chOff x="-93818" y="-278873"/>
              <a:chExt cx="3255682" cy="1370204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-93818" y="-278873"/>
                <a:ext cx="3255682" cy="1370204"/>
              </a:xfrm>
              <a:custGeom>
                <a:avLst/>
                <a:gdLst/>
                <a:ahLst/>
                <a:cxnLst/>
                <a:rect l="l" t="t" r="r" b="b"/>
                <a:pathLst>
                  <a:path w="3255682" h="729930">
                    <a:moveTo>
                      <a:pt x="2701961" y="729930"/>
                    </a:moveTo>
                    <a:lnTo>
                      <a:pt x="553720" y="729930"/>
                    </a:lnTo>
                    <a:cubicBezTo>
                      <a:pt x="247650" y="729930"/>
                      <a:pt x="0" y="566459"/>
                      <a:pt x="0" y="365350"/>
                    </a:cubicBezTo>
                    <a:cubicBezTo>
                      <a:pt x="0" y="163402"/>
                      <a:pt x="247650" y="0"/>
                      <a:pt x="553720" y="0"/>
                    </a:cubicBezTo>
                    <a:lnTo>
                      <a:pt x="2701961" y="0"/>
                    </a:lnTo>
                    <a:cubicBezTo>
                      <a:pt x="3008032" y="0"/>
                      <a:pt x="3255682" y="163402"/>
                      <a:pt x="3255682" y="365350"/>
                    </a:cubicBezTo>
                    <a:cubicBezTo>
                      <a:pt x="3254411" y="566459"/>
                      <a:pt x="3006761" y="729930"/>
                      <a:pt x="2701961" y="72993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sp>
          <p:nvSpPr>
            <p:cNvPr id="5" name="TextBox 5"/>
            <p:cNvSpPr txBox="1"/>
            <p:nvPr/>
          </p:nvSpPr>
          <p:spPr>
            <a:xfrm>
              <a:off x="1015403" y="-1914179"/>
              <a:ext cx="15940683" cy="68679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3791"/>
                </a:lnSpc>
              </a:pPr>
              <a:r>
                <a:rPr lang="en-US" sz="8800" dirty="0" err="1">
                  <a:solidFill>
                    <a:srgbClr val="000000"/>
                  </a:solidFill>
                  <a:latin typeface="芫荽"/>
                  <a:ea typeface="芫荽"/>
                  <a:cs typeface="芫荽"/>
                  <a:sym typeface="芫荽"/>
                </a:rPr>
                <a:t>國九多元入學說明</a:t>
              </a:r>
              <a:endParaRPr lang="en-US" sz="8800" dirty="0">
                <a:solidFill>
                  <a:srgbClr val="000000"/>
                </a:solidFill>
                <a:latin typeface="芫荽"/>
                <a:ea typeface="芫荽"/>
                <a:cs typeface="芫荽"/>
                <a:sym typeface="芫荽"/>
              </a:endParaRPr>
            </a:p>
            <a:p>
              <a:pPr algn="ctr">
                <a:lnSpc>
                  <a:spcPts val="13791"/>
                </a:lnSpc>
              </a:pPr>
              <a:r>
                <a:rPr lang="zh-TW" altLang="en-US" sz="8800" dirty="0">
                  <a:solidFill>
                    <a:srgbClr val="000000"/>
                  </a:solidFill>
                  <a:latin typeface="芫荽"/>
                  <a:ea typeface="芫荽"/>
                  <a:cs typeface="芫荽"/>
                  <a:sym typeface="芫荽"/>
                </a:rPr>
                <a:t>報名注意事項</a:t>
              </a:r>
              <a:endParaRPr lang="en-US" altLang="zh-TW" sz="8800" dirty="0">
                <a:solidFill>
                  <a:srgbClr val="000000"/>
                </a:solidFill>
                <a:latin typeface="芫荽"/>
                <a:ea typeface="芫荽"/>
                <a:cs typeface="芫荽"/>
                <a:sym typeface="芫荽"/>
              </a:endParaRPr>
            </a:p>
            <a:p>
              <a:pPr algn="ctr">
                <a:lnSpc>
                  <a:spcPts val="13791"/>
                </a:lnSpc>
              </a:pPr>
              <a:r>
                <a:rPr lang="en-US" altLang="zh-TW" sz="8800" dirty="0">
                  <a:solidFill>
                    <a:srgbClr val="000000"/>
                  </a:solidFill>
                  <a:latin typeface="芫荽"/>
                  <a:ea typeface="芫荽"/>
                  <a:cs typeface="芫荽"/>
                  <a:sym typeface="芫荽"/>
                </a:rPr>
                <a:t>-</a:t>
              </a:r>
              <a:r>
                <a:rPr lang="zh-TW" altLang="en-US" sz="8800" dirty="0">
                  <a:solidFill>
                    <a:srgbClr val="000000"/>
                  </a:solidFill>
                  <a:latin typeface="芫荽"/>
                  <a:ea typeface="芫荽"/>
                  <a:cs typeface="芫荽"/>
                  <a:sym typeface="芫荽"/>
                </a:rPr>
                <a:t>師大附中國中部</a:t>
              </a:r>
              <a:r>
                <a:rPr lang="en-US" altLang="zh-TW" sz="8800" dirty="0">
                  <a:solidFill>
                    <a:srgbClr val="000000"/>
                  </a:solidFill>
                  <a:latin typeface="芫荽"/>
                  <a:ea typeface="芫荽"/>
                  <a:cs typeface="芫荽"/>
                  <a:sym typeface="芫荽"/>
                </a:rPr>
                <a:t>-</a:t>
              </a:r>
              <a:endParaRPr lang="en-US" sz="8800" dirty="0">
                <a:solidFill>
                  <a:srgbClr val="000000"/>
                </a:solidFill>
                <a:latin typeface="芫荽"/>
                <a:ea typeface="芫荽"/>
                <a:cs typeface="芫荽"/>
                <a:sym typeface="芫荽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 rot="-818096">
            <a:off x="15400381" y="2189314"/>
            <a:ext cx="2146947" cy="3938348"/>
          </a:xfrm>
          <a:custGeom>
            <a:avLst/>
            <a:gdLst/>
            <a:ahLst/>
            <a:cxnLst/>
            <a:rect l="l" t="t" r="r" b="b"/>
            <a:pathLst>
              <a:path w="2146947" h="3938348">
                <a:moveTo>
                  <a:pt x="0" y="0"/>
                </a:moveTo>
                <a:lnTo>
                  <a:pt x="2146947" y="0"/>
                </a:lnTo>
                <a:lnTo>
                  <a:pt x="2146947" y="3938348"/>
                </a:lnTo>
                <a:lnTo>
                  <a:pt x="0" y="39383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623678">
            <a:off x="3642542" y="6585437"/>
            <a:ext cx="3171570" cy="3039243"/>
          </a:xfrm>
          <a:custGeom>
            <a:avLst/>
            <a:gdLst/>
            <a:ahLst/>
            <a:cxnLst/>
            <a:rect l="l" t="t" r="r" b="b"/>
            <a:pathLst>
              <a:path w="3171570" h="3039243">
                <a:moveTo>
                  <a:pt x="0" y="0"/>
                </a:moveTo>
                <a:lnTo>
                  <a:pt x="3171569" y="0"/>
                </a:lnTo>
                <a:lnTo>
                  <a:pt x="3171569" y="3039243"/>
                </a:lnTo>
                <a:lnTo>
                  <a:pt x="0" y="303924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364222">
            <a:off x="335080" y="5202180"/>
            <a:ext cx="2772157" cy="4549857"/>
          </a:xfrm>
          <a:custGeom>
            <a:avLst/>
            <a:gdLst/>
            <a:ahLst/>
            <a:cxnLst/>
            <a:rect l="l" t="t" r="r" b="b"/>
            <a:pathLst>
              <a:path w="2772157" h="4549857">
                <a:moveTo>
                  <a:pt x="0" y="0"/>
                </a:moveTo>
                <a:lnTo>
                  <a:pt x="2772157" y="0"/>
                </a:lnTo>
                <a:lnTo>
                  <a:pt x="2772157" y="4549857"/>
                </a:lnTo>
                <a:lnTo>
                  <a:pt x="0" y="454985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439658">
            <a:off x="11124265" y="6585631"/>
            <a:ext cx="4270560" cy="2685670"/>
          </a:xfrm>
          <a:custGeom>
            <a:avLst/>
            <a:gdLst/>
            <a:ahLst/>
            <a:cxnLst/>
            <a:rect l="l" t="t" r="r" b="b"/>
            <a:pathLst>
              <a:path w="4270560" h="2685670">
                <a:moveTo>
                  <a:pt x="0" y="0"/>
                </a:moveTo>
                <a:lnTo>
                  <a:pt x="4270560" y="0"/>
                </a:lnTo>
                <a:lnTo>
                  <a:pt x="4270560" y="2685669"/>
                </a:lnTo>
                <a:lnTo>
                  <a:pt x="0" y="268566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687245">
            <a:off x="15342163" y="6779115"/>
            <a:ext cx="2143703" cy="1851380"/>
          </a:xfrm>
          <a:custGeom>
            <a:avLst/>
            <a:gdLst/>
            <a:ahLst/>
            <a:cxnLst/>
            <a:rect l="l" t="t" r="r" b="b"/>
            <a:pathLst>
              <a:path w="2143703" h="1851380">
                <a:moveTo>
                  <a:pt x="0" y="0"/>
                </a:moveTo>
                <a:lnTo>
                  <a:pt x="2143703" y="0"/>
                </a:lnTo>
                <a:lnTo>
                  <a:pt x="2143703" y="1851380"/>
                </a:lnTo>
                <a:lnTo>
                  <a:pt x="0" y="185138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693676">
            <a:off x="2849464" y="8665684"/>
            <a:ext cx="659756" cy="659756"/>
          </a:xfrm>
          <a:custGeom>
            <a:avLst/>
            <a:gdLst/>
            <a:ahLst/>
            <a:cxnLst/>
            <a:rect l="l" t="t" r="r" b="b"/>
            <a:pathLst>
              <a:path w="659756" h="659756">
                <a:moveTo>
                  <a:pt x="0" y="0"/>
                </a:moveTo>
                <a:lnTo>
                  <a:pt x="659756" y="0"/>
                </a:lnTo>
                <a:lnTo>
                  <a:pt x="659756" y="659756"/>
                </a:lnTo>
                <a:lnTo>
                  <a:pt x="0" y="65975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693676">
            <a:off x="16868083" y="5994379"/>
            <a:ext cx="659756" cy="659756"/>
          </a:xfrm>
          <a:custGeom>
            <a:avLst/>
            <a:gdLst/>
            <a:ahLst/>
            <a:cxnLst/>
            <a:rect l="l" t="t" r="r" b="b"/>
            <a:pathLst>
              <a:path w="659756" h="659756">
                <a:moveTo>
                  <a:pt x="0" y="0"/>
                </a:moveTo>
                <a:lnTo>
                  <a:pt x="659756" y="0"/>
                </a:lnTo>
                <a:lnTo>
                  <a:pt x="659756" y="659756"/>
                </a:lnTo>
                <a:lnTo>
                  <a:pt x="0" y="65975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grpSp>
        <p:nvGrpSpPr>
          <p:cNvPr id="13" name="Group 13"/>
          <p:cNvGrpSpPr/>
          <p:nvPr/>
        </p:nvGrpSpPr>
        <p:grpSpPr>
          <a:xfrm rot="-5741888">
            <a:off x="14662192" y="8359174"/>
            <a:ext cx="494179" cy="494179"/>
            <a:chOff x="0" y="0"/>
            <a:chExt cx="6350000" cy="63500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DDEB00"/>
            </a:solidFill>
          </p:spPr>
        </p:sp>
      </p:grpSp>
      <p:sp>
        <p:nvSpPr>
          <p:cNvPr id="15" name="Freeform 15"/>
          <p:cNvSpPr/>
          <p:nvPr/>
        </p:nvSpPr>
        <p:spPr>
          <a:xfrm rot="1809074">
            <a:off x="1907371" y="1214912"/>
            <a:ext cx="1014815" cy="1014815"/>
          </a:xfrm>
          <a:custGeom>
            <a:avLst/>
            <a:gdLst/>
            <a:ahLst/>
            <a:cxnLst/>
            <a:rect l="l" t="t" r="r" b="b"/>
            <a:pathLst>
              <a:path w="1014815" h="1014815">
                <a:moveTo>
                  <a:pt x="0" y="0"/>
                </a:moveTo>
                <a:lnTo>
                  <a:pt x="1014815" y="0"/>
                </a:lnTo>
                <a:lnTo>
                  <a:pt x="1014815" y="1014815"/>
                </a:lnTo>
                <a:lnTo>
                  <a:pt x="0" y="101481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F12534FA-4DB0-0945-3A7A-CC22F06F7E98}"/>
              </a:ext>
            </a:extLst>
          </p:cNvPr>
          <p:cNvSpPr txBox="1"/>
          <p:nvPr/>
        </p:nvSpPr>
        <p:spPr>
          <a:xfrm>
            <a:off x="12378639" y="9655724"/>
            <a:ext cx="580708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400" dirty="0">
                <a:solidFill>
                  <a:schemeClr val="bg1"/>
                </a:solidFill>
              </a:rPr>
              <a:t>https://12basic.tp.edu.tw/category/method/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A5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786642"/>
            <a:ext cx="16779836" cy="7534432"/>
            <a:chOff x="0" y="0"/>
            <a:chExt cx="4861657" cy="21829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61657" cy="2182967"/>
            </a:xfrm>
            <a:custGeom>
              <a:avLst/>
              <a:gdLst/>
              <a:ahLst/>
              <a:cxnLst/>
              <a:rect l="l" t="t" r="r" b="b"/>
              <a:pathLst>
                <a:path w="4861657" h="2182967">
                  <a:moveTo>
                    <a:pt x="4737197" y="2182967"/>
                  </a:moveTo>
                  <a:lnTo>
                    <a:pt x="124460" y="2182967"/>
                  </a:lnTo>
                  <a:cubicBezTo>
                    <a:pt x="55880" y="2182967"/>
                    <a:pt x="0" y="2127087"/>
                    <a:pt x="0" y="205850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737197" y="0"/>
                  </a:lnTo>
                  <a:cubicBezTo>
                    <a:pt x="4805777" y="0"/>
                    <a:pt x="4861657" y="55880"/>
                    <a:pt x="4861657" y="124460"/>
                  </a:cubicBezTo>
                  <a:lnTo>
                    <a:pt x="4861657" y="2058507"/>
                  </a:lnTo>
                  <a:cubicBezTo>
                    <a:pt x="4861657" y="2127087"/>
                    <a:pt x="4805777" y="2182967"/>
                    <a:pt x="4737197" y="2182967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4" name="TextBox 4"/>
          <p:cNvSpPr txBox="1"/>
          <p:nvPr/>
        </p:nvSpPr>
        <p:spPr>
          <a:xfrm>
            <a:off x="1192292" y="1396900"/>
            <a:ext cx="16616244" cy="83855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5994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ts val="5994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1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芫荽"/>
                <a:ea typeface="芫荽"/>
                <a:cs typeface="芫荽"/>
                <a:sym typeface="芫荽"/>
              </a:rPr>
              <a:t>• </a:t>
            </a:r>
            <a:r>
              <a:rPr kumimoji="0" lang="en-US" sz="461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芫荽"/>
                <a:ea typeface="芫荽"/>
                <a:cs typeface="芫荽"/>
                <a:sym typeface="芫荽"/>
              </a:rPr>
              <a:t>正式志願選填</a:t>
            </a:r>
            <a:r>
              <a:rPr kumimoji="0" lang="en-US" sz="461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芫荽"/>
                <a:ea typeface="芫荽"/>
                <a:cs typeface="芫荽"/>
                <a:sym typeface="芫荽"/>
              </a:rPr>
              <a:t>：</a:t>
            </a:r>
          </a:p>
          <a:p>
            <a:pPr marL="0" marR="0" lvl="0" indent="0" algn="ctr" defTabSz="914400" rtl="0" eaLnBrk="1" fontAlgn="auto" latinLnBrk="0" hangingPunct="1">
              <a:lnSpc>
                <a:spcPts val="5994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1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芫荽"/>
                <a:ea typeface="芫荽"/>
                <a:cs typeface="芫荽"/>
                <a:sym typeface="芫荽"/>
              </a:rPr>
              <a:t>114年6月</a:t>
            </a:r>
            <a:r>
              <a:rPr kumimoji="0" lang="en-US" altLang="zh-TW" sz="461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芫荽"/>
                <a:ea typeface="芫荽"/>
                <a:cs typeface="芫荽"/>
                <a:sym typeface="芫荽"/>
              </a:rPr>
              <a:t>18</a:t>
            </a:r>
            <a:r>
              <a:rPr kumimoji="0" lang="en-US" sz="461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芫荽"/>
                <a:ea typeface="芫荽"/>
                <a:cs typeface="芫荽"/>
                <a:sym typeface="芫荽"/>
              </a:rPr>
              <a:t>日(</a:t>
            </a:r>
            <a:r>
              <a:rPr kumimoji="0" lang="zh-TW" altLang="en-US" sz="461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芫荽"/>
                <a:ea typeface="芫荽"/>
                <a:cs typeface="芫荽"/>
                <a:sym typeface="芫荽"/>
              </a:rPr>
              <a:t>四</a:t>
            </a:r>
            <a:r>
              <a:rPr kumimoji="0" lang="en-US" sz="461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芫荽"/>
                <a:ea typeface="芫荽"/>
                <a:cs typeface="芫荽"/>
                <a:sym typeface="芫荽"/>
              </a:rPr>
              <a:t>)中午12時～11</a:t>
            </a:r>
            <a:r>
              <a:rPr kumimoji="0" lang="en-US" altLang="zh-TW" sz="461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芫荽"/>
                <a:ea typeface="芫荽"/>
                <a:cs typeface="芫荽"/>
                <a:sym typeface="芫荽"/>
              </a:rPr>
              <a:t>5</a:t>
            </a:r>
            <a:r>
              <a:rPr kumimoji="0" lang="en-US" sz="461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芫荽"/>
                <a:ea typeface="芫荽"/>
                <a:cs typeface="芫荽"/>
                <a:sym typeface="芫荽"/>
              </a:rPr>
              <a:t>年6月2</a:t>
            </a:r>
            <a:r>
              <a:rPr kumimoji="0" lang="en-US" altLang="zh-TW" sz="461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芫荽"/>
                <a:ea typeface="芫荽"/>
                <a:cs typeface="芫荽"/>
                <a:sym typeface="芫荽"/>
              </a:rPr>
              <a:t>4</a:t>
            </a:r>
            <a:r>
              <a:rPr kumimoji="0" lang="en-US" sz="461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芫荽"/>
                <a:ea typeface="芫荽"/>
                <a:cs typeface="芫荽"/>
                <a:sym typeface="芫荽"/>
              </a:rPr>
              <a:t>日(</a:t>
            </a:r>
            <a:r>
              <a:rPr kumimoji="0" lang="zh-TW" altLang="en-US" sz="461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芫荽"/>
                <a:ea typeface="芫荽"/>
                <a:cs typeface="芫荽"/>
                <a:sym typeface="芫荽"/>
              </a:rPr>
              <a:t>三</a:t>
            </a:r>
            <a:r>
              <a:rPr kumimoji="0" lang="en-US" sz="461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芫荽"/>
                <a:ea typeface="芫荽"/>
                <a:cs typeface="芫荽"/>
                <a:sym typeface="芫荽"/>
              </a:rPr>
              <a:t>)</a:t>
            </a:r>
            <a:r>
              <a:rPr kumimoji="0" lang="en-US" sz="461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芫荽"/>
                <a:ea typeface="芫荽"/>
                <a:cs typeface="芫荽"/>
                <a:sym typeface="芫荽"/>
              </a:rPr>
              <a:t>中午12時</a:t>
            </a:r>
          </a:p>
          <a:p>
            <a:pPr marL="0" marR="0" lvl="0" indent="0" algn="ctr" defTabSz="914400" rtl="0" eaLnBrk="1" fontAlgn="auto" latinLnBrk="0" hangingPunct="1">
              <a:lnSpc>
                <a:spcPts val="5994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1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芫荽"/>
                <a:ea typeface="芫荽"/>
                <a:cs typeface="芫荽"/>
                <a:sym typeface="芫荽"/>
              </a:rPr>
              <a:t>• </a:t>
            </a:r>
            <a:r>
              <a:rPr kumimoji="0" lang="en-US" sz="461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芫荽"/>
                <a:ea typeface="芫荽"/>
                <a:cs typeface="芫荽"/>
                <a:sym typeface="芫荽"/>
              </a:rPr>
              <a:t>返校領取正式報名表</a:t>
            </a:r>
            <a:endParaRPr kumimoji="0" lang="en-US" sz="461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芫荽"/>
              <a:ea typeface="芫荽"/>
              <a:cs typeface="芫荽"/>
              <a:sym typeface="芫荽"/>
            </a:endParaRPr>
          </a:p>
          <a:p>
            <a:pPr marL="0" marR="0" lvl="0" indent="0" algn="ctr" defTabSz="914400" rtl="0" eaLnBrk="1" fontAlgn="auto" latinLnBrk="0" hangingPunct="1">
              <a:lnSpc>
                <a:spcPts val="599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1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芫荽"/>
                <a:ea typeface="芫荽"/>
                <a:cs typeface="芫荽"/>
                <a:sym typeface="芫荽"/>
              </a:rPr>
              <a:t>11</a:t>
            </a:r>
            <a:r>
              <a:rPr kumimoji="0" lang="en-US" altLang="zh-TW" sz="461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芫荽"/>
                <a:ea typeface="芫荽"/>
                <a:cs typeface="芫荽"/>
                <a:sym typeface="芫荽"/>
              </a:rPr>
              <a:t>5</a:t>
            </a:r>
            <a:r>
              <a:rPr kumimoji="0" lang="en-US" sz="461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芫荽"/>
                <a:ea typeface="芫荽"/>
                <a:cs typeface="芫荽"/>
                <a:sym typeface="芫荽"/>
              </a:rPr>
              <a:t>年6月2</a:t>
            </a:r>
            <a:r>
              <a:rPr kumimoji="0" lang="en-US" altLang="zh-TW" sz="461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芫荽"/>
                <a:ea typeface="芫荽"/>
                <a:cs typeface="芫荽"/>
                <a:sym typeface="芫荽"/>
              </a:rPr>
              <a:t>4</a:t>
            </a:r>
            <a:r>
              <a:rPr kumimoji="0" lang="en-US" sz="461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芫荽"/>
                <a:ea typeface="芫荽"/>
                <a:cs typeface="芫荽"/>
                <a:sym typeface="芫荽"/>
              </a:rPr>
              <a:t>日(三)中午15時(</a:t>
            </a:r>
            <a:r>
              <a:rPr kumimoji="0" lang="en-US" sz="461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芫荽"/>
                <a:ea typeface="芫荽"/>
                <a:cs typeface="芫荽"/>
                <a:sym typeface="芫荽"/>
              </a:rPr>
              <a:t>導師領取</a:t>
            </a:r>
            <a:r>
              <a:rPr kumimoji="0" lang="en-US" sz="461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芫荽"/>
                <a:ea typeface="芫荽"/>
                <a:cs typeface="芫荽"/>
                <a:sym typeface="芫荽"/>
              </a:rPr>
              <a:t>)</a:t>
            </a:r>
          </a:p>
          <a:p>
            <a:pPr marL="0" marR="0" lvl="0" indent="0" algn="ctr" defTabSz="914400" rtl="0" eaLnBrk="1" fontAlgn="auto" latinLnBrk="0" hangingPunct="1">
              <a:lnSpc>
                <a:spcPts val="599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10" b="0" i="0" u="none" strike="noStrike" kern="1200" cap="none" spc="0" normalizeH="0" baseline="0" noProof="0" dirty="0" err="1">
                <a:ln>
                  <a:noFill/>
                </a:ln>
                <a:solidFill>
                  <a:srgbClr val="BF2631"/>
                </a:solidFill>
                <a:effectLst/>
                <a:uLnTx/>
                <a:uFillTx/>
                <a:latin typeface="芫荽"/>
                <a:ea typeface="芫荽"/>
                <a:cs typeface="芫荽"/>
                <a:sym typeface="芫荽"/>
              </a:rPr>
              <a:t>返校繳交正式報名表</a:t>
            </a:r>
            <a:endParaRPr kumimoji="0" lang="en-US" sz="4610" b="0" i="0" u="none" strike="noStrike" kern="1200" cap="none" spc="0" normalizeH="0" baseline="0" noProof="0" dirty="0">
              <a:ln>
                <a:noFill/>
              </a:ln>
              <a:solidFill>
                <a:srgbClr val="BF2631"/>
              </a:solidFill>
              <a:effectLst/>
              <a:uLnTx/>
              <a:uFillTx/>
              <a:latin typeface="芫荽"/>
              <a:ea typeface="芫荽"/>
              <a:cs typeface="芫荽"/>
              <a:sym typeface="芫荽"/>
            </a:endParaRPr>
          </a:p>
          <a:p>
            <a:pPr marL="0" marR="0" lvl="0" indent="0" algn="ctr" defTabSz="914400" rtl="0" eaLnBrk="1" fontAlgn="auto" latinLnBrk="0" hangingPunct="1">
              <a:lnSpc>
                <a:spcPts val="599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1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芫荽"/>
                <a:ea typeface="芫荽"/>
                <a:cs typeface="芫荽"/>
                <a:sym typeface="芫荽"/>
              </a:rPr>
              <a:t>11</a:t>
            </a:r>
            <a:r>
              <a:rPr kumimoji="0" lang="en-US" altLang="zh-TW" sz="461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芫荽"/>
                <a:ea typeface="芫荽"/>
                <a:cs typeface="芫荽"/>
                <a:sym typeface="芫荽"/>
              </a:rPr>
              <a:t>5</a:t>
            </a:r>
            <a:r>
              <a:rPr kumimoji="0" lang="en-US" sz="461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芫荽"/>
                <a:ea typeface="芫荽"/>
                <a:cs typeface="芫荽"/>
                <a:sym typeface="芫荽"/>
              </a:rPr>
              <a:t>年6月2</a:t>
            </a:r>
            <a:r>
              <a:rPr kumimoji="0" lang="en-US" altLang="zh-TW" sz="461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芫荽"/>
                <a:ea typeface="芫荽"/>
                <a:cs typeface="芫荽"/>
                <a:sym typeface="芫荽"/>
              </a:rPr>
              <a:t>5</a:t>
            </a:r>
            <a:r>
              <a:rPr kumimoji="0" lang="en-US" sz="461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芫荽"/>
                <a:ea typeface="芫荽"/>
                <a:cs typeface="芫荽"/>
                <a:sym typeface="芫荽"/>
              </a:rPr>
              <a:t>日(四)中午12時前繳回(</a:t>
            </a:r>
            <a:r>
              <a:rPr kumimoji="0" lang="en-US" sz="461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芫荽"/>
                <a:ea typeface="芫荽"/>
                <a:cs typeface="芫荽"/>
                <a:sym typeface="芫荽"/>
              </a:rPr>
              <a:t>導師</a:t>
            </a:r>
            <a:r>
              <a:rPr kumimoji="0" lang="en-US" sz="461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芫荽"/>
                <a:ea typeface="芫荽"/>
                <a:cs typeface="芫荽"/>
                <a:sym typeface="芫荽"/>
              </a:rPr>
              <a:t>)</a:t>
            </a:r>
          </a:p>
          <a:p>
            <a:pPr marL="0" marR="0" lvl="0" indent="0" algn="ctr" defTabSz="914400" rtl="0" eaLnBrk="1" fontAlgn="auto" latinLnBrk="0" hangingPunct="1">
              <a:lnSpc>
                <a:spcPts val="599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1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芫荽"/>
                <a:ea typeface="芫荽"/>
                <a:cs typeface="芫荽"/>
                <a:sym typeface="芫荽"/>
              </a:rPr>
              <a:t>(正式報名表需兩位家長親自簽名及學生親自簽名+報名費230元)</a:t>
            </a:r>
          </a:p>
          <a:p>
            <a:pPr marL="0" marR="0" lvl="0" indent="0" algn="ctr" defTabSz="914400" rtl="0" eaLnBrk="1" fontAlgn="auto" latinLnBrk="0" hangingPunct="1">
              <a:lnSpc>
                <a:spcPts val="599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1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芫荽"/>
                <a:ea typeface="芫荽"/>
                <a:cs typeface="芫荽"/>
                <a:sym typeface="芫荽"/>
              </a:rPr>
              <a:t>11</a:t>
            </a:r>
            <a:r>
              <a:rPr kumimoji="0" lang="en-US" altLang="zh-TW" sz="461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芫荽"/>
                <a:ea typeface="芫荽"/>
                <a:cs typeface="芫荽"/>
                <a:sym typeface="芫荽"/>
              </a:rPr>
              <a:t>5</a:t>
            </a:r>
            <a:r>
              <a:rPr kumimoji="0" lang="en-US" sz="461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芫荽"/>
                <a:ea typeface="芫荽"/>
                <a:cs typeface="芫荽"/>
                <a:sym typeface="芫荽"/>
              </a:rPr>
              <a:t>年7月</a:t>
            </a:r>
            <a:r>
              <a:rPr kumimoji="0" lang="en-US" altLang="zh-TW" sz="461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芫荽"/>
                <a:ea typeface="芫荽"/>
                <a:cs typeface="芫荽"/>
                <a:sym typeface="芫荽"/>
              </a:rPr>
              <a:t>7</a:t>
            </a:r>
            <a:r>
              <a:rPr kumimoji="0" lang="en-US" sz="461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芫荽"/>
                <a:ea typeface="芫荽"/>
                <a:cs typeface="芫荽"/>
                <a:sym typeface="芫荽"/>
              </a:rPr>
              <a:t>日(二)11時放榜</a:t>
            </a:r>
          </a:p>
          <a:p>
            <a:pPr marL="0" marR="0" lvl="0" indent="0" algn="ctr" defTabSz="914400" rtl="0" eaLnBrk="1" fontAlgn="auto" latinLnBrk="0" hangingPunct="1">
              <a:lnSpc>
                <a:spcPts val="599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1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芫荽"/>
                <a:ea typeface="芫荽"/>
                <a:cs typeface="芫荽"/>
                <a:sym typeface="芫荽"/>
              </a:rPr>
              <a:t>11</a:t>
            </a:r>
            <a:r>
              <a:rPr kumimoji="0" lang="en-US" altLang="zh-TW" sz="461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芫荽"/>
                <a:ea typeface="芫荽"/>
                <a:cs typeface="芫荽"/>
                <a:sym typeface="芫荽"/>
              </a:rPr>
              <a:t>5</a:t>
            </a:r>
            <a:r>
              <a:rPr kumimoji="0" lang="en-US" sz="461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芫荽"/>
                <a:ea typeface="芫荽"/>
                <a:cs typeface="芫荽"/>
                <a:sym typeface="芫荽"/>
              </a:rPr>
              <a:t>年7月</a:t>
            </a:r>
            <a:r>
              <a:rPr kumimoji="0" lang="en-US" altLang="zh-TW" sz="461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芫荽"/>
                <a:ea typeface="芫荽"/>
                <a:cs typeface="芫荽"/>
                <a:sym typeface="芫荽"/>
              </a:rPr>
              <a:t>9</a:t>
            </a:r>
            <a:r>
              <a:rPr kumimoji="0" lang="en-US" sz="461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芫荽"/>
                <a:ea typeface="芫荽"/>
                <a:cs typeface="芫荽"/>
                <a:sym typeface="芫荽"/>
              </a:rPr>
              <a:t>日(四)9時~11時報到</a:t>
            </a:r>
          </a:p>
          <a:p>
            <a:pPr marL="0" marR="0" lvl="0" indent="0" algn="just" defTabSz="914400" rtl="0" eaLnBrk="1" fontAlgn="auto" latinLnBrk="0" hangingPunct="1">
              <a:lnSpc>
                <a:spcPts val="599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61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芫荽"/>
              <a:ea typeface="芫荽"/>
              <a:cs typeface="芫荽"/>
              <a:sym typeface="芫荽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509943" y="8101939"/>
            <a:ext cx="2294028" cy="2185061"/>
          </a:xfrm>
          <a:custGeom>
            <a:avLst/>
            <a:gdLst/>
            <a:ahLst/>
            <a:cxnLst/>
            <a:rect l="l" t="t" r="r" b="b"/>
            <a:pathLst>
              <a:path w="2294028" h="2185061">
                <a:moveTo>
                  <a:pt x="0" y="0"/>
                </a:moveTo>
                <a:lnTo>
                  <a:pt x="2294027" y="0"/>
                </a:lnTo>
                <a:lnTo>
                  <a:pt x="2294027" y="2185061"/>
                </a:lnTo>
                <a:lnTo>
                  <a:pt x="0" y="218506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3408710" y="209353"/>
            <a:ext cx="12868484" cy="1247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9821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184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芫荽"/>
                <a:ea typeface="芫荽"/>
                <a:cs typeface="芫荽"/>
                <a:sym typeface="芫荽"/>
              </a:rPr>
              <a:t>基北免試入學志願正式選填</a:t>
            </a:r>
          </a:p>
        </p:txBody>
      </p:sp>
    </p:spTree>
    <p:extLst>
      <p:ext uri="{BB962C8B-B14F-4D97-AF65-F5344CB8AC3E}">
        <p14:creationId xmlns:p14="http://schemas.microsoft.com/office/powerpoint/2010/main" val="38807791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471755" y="267453"/>
            <a:ext cx="17344490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60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芫荽"/>
              <a:ea typeface="芫荽"/>
              <a:cs typeface="芫荽"/>
              <a:sym typeface="芫荽"/>
            </a:endParaRPr>
          </a:p>
        </p:txBody>
      </p:sp>
      <p:sp>
        <p:nvSpPr>
          <p:cNvPr id="11" name="Freeform 11"/>
          <p:cNvSpPr/>
          <p:nvPr/>
        </p:nvSpPr>
        <p:spPr>
          <a:xfrm rot="-693676">
            <a:off x="2849464" y="8665684"/>
            <a:ext cx="659756" cy="659756"/>
          </a:xfrm>
          <a:custGeom>
            <a:avLst/>
            <a:gdLst/>
            <a:ahLst/>
            <a:cxnLst/>
            <a:rect l="l" t="t" r="r" b="b"/>
            <a:pathLst>
              <a:path w="659756" h="659756">
                <a:moveTo>
                  <a:pt x="0" y="0"/>
                </a:moveTo>
                <a:lnTo>
                  <a:pt x="659756" y="0"/>
                </a:lnTo>
                <a:lnTo>
                  <a:pt x="659756" y="659756"/>
                </a:lnTo>
                <a:lnTo>
                  <a:pt x="0" y="6597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693676">
            <a:off x="17478906" y="3477094"/>
            <a:ext cx="659756" cy="659756"/>
          </a:xfrm>
          <a:custGeom>
            <a:avLst/>
            <a:gdLst/>
            <a:ahLst/>
            <a:cxnLst/>
            <a:rect l="l" t="t" r="r" b="b"/>
            <a:pathLst>
              <a:path w="659756" h="659756">
                <a:moveTo>
                  <a:pt x="0" y="0"/>
                </a:moveTo>
                <a:lnTo>
                  <a:pt x="659756" y="0"/>
                </a:lnTo>
                <a:lnTo>
                  <a:pt x="659756" y="659756"/>
                </a:lnTo>
                <a:lnTo>
                  <a:pt x="0" y="6597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9AFB6D29-2D50-8464-DF60-75C4C441E7AF}"/>
              </a:ext>
            </a:extLst>
          </p:cNvPr>
          <p:cNvSpPr/>
          <p:nvPr/>
        </p:nvSpPr>
        <p:spPr>
          <a:xfrm>
            <a:off x="494698" y="2487362"/>
            <a:ext cx="16924788" cy="72810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685800" marR="0" lvl="0" indent="-6858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TW" altLang="en-US" sz="8000" b="0" i="0" u="none" strike="noStrike" kern="1200" cap="none" spc="0" normalizeH="0" baseline="0" noProof="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源泉圓體 M" panose="020B0600000000000000" pitchFamily="34" charset="-120"/>
                <a:ea typeface="源泉圓體 M" panose="020B0600000000000000" pitchFamily="34" charset="-120"/>
                <a:cs typeface="+mn-cs"/>
              </a:rPr>
              <a:t>准考證及成績單須由學生親自領取，不得由同學代領，但可由家長攜帶家長與學生之身分證件代領或代為報名。</a:t>
            </a:r>
          </a:p>
        </p:txBody>
      </p:sp>
      <p:sp>
        <p:nvSpPr>
          <p:cNvPr id="3" name="矩形: 圓角 2">
            <a:extLst>
              <a:ext uri="{FF2B5EF4-FFF2-40B4-BE49-F238E27FC236}">
                <a16:creationId xmlns:a16="http://schemas.microsoft.com/office/drawing/2014/main" id="{D8511C62-2E75-E747-2D3E-6BFBF9098A5B}"/>
              </a:ext>
            </a:extLst>
          </p:cNvPr>
          <p:cNvSpPr/>
          <p:nvPr/>
        </p:nvSpPr>
        <p:spPr>
          <a:xfrm>
            <a:off x="5325762" y="284330"/>
            <a:ext cx="8610600" cy="2014216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EBAC48AE-FD62-A7DC-F063-5A1808F11840}"/>
              </a:ext>
            </a:extLst>
          </p:cNvPr>
          <p:cNvSpPr/>
          <p:nvPr/>
        </p:nvSpPr>
        <p:spPr>
          <a:xfrm>
            <a:off x="5580990" y="402650"/>
            <a:ext cx="8100143" cy="15762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zh-TW" altLang="en-US" sz="7200" b="0" i="0" u="none" strike="noStrike" kern="1200" cap="none" spc="0" normalizeH="0" baseline="0" noProof="0" dirty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源泉圓體 M" panose="020B0600000000000000" pitchFamily="34" charset="-120"/>
                <a:ea typeface="源泉圓體 M" panose="020B0600000000000000" pitchFamily="34" charset="-120"/>
                <a:cs typeface="+mn-cs"/>
              </a:rPr>
              <a:t>國九升學注意事項</a:t>
            </a:r>
          </a:p>
        </p:txBody>
      </p:sp>
    </p:spTree>
    <p:extLst>
      <p:ext uri="{BB962C8B-B14F-4D97-AF65-F5344CB8AC3E}">
        <p14:creationId xmlns:p14="http://schemas.microsoft.com/office/powerpoint/2010/main" val="3772285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1" name="Google Shape;311;g31ee193a151_3_372"/>
          <p:cNvGrpSpPr/>
          <p:nvPr/>
        </p:nvGrpSpPr>
        <p:grpSpPr>
          <a:xfrm>
            <a:off x="1468238" y="1511283"/>
            <a:ext cx="4771800" cy="929613"/>
            <a:chOff x="1704118" y="6014294"/>
            <a:chExt cx="3181200" cy="619742"/>
          </a:xfrm>
        </p:grpSpPr>
        <p:sp>
          <p:nvSpPr>
            <p:cNvPr id="312" name="Google Shape;312;g31ee193a151_3_372"/>
            <p:cNvSpPr/>
            <p:nvPr/>
          </p:nvSpPr>
          <p:spPr>
            <a:xfrm>
              <a:off x="1704118" y="6014294"/>
              <a:ext cx="3181200" cy="5679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177800" dist="50800" dir="5400000" algn="ctr" rotWithShape="0">
                <a:srgbClr val="000000">
                  <a:alpha val="49800"/>
                </a:srgbClr>
              </a:outerShdw>
            </a:effectLst>
          </p:spPr>
          <p:txBody>
            <a:bodyPr spcFirstLastPara="1" wrap="square" lIns="137150" tIns="68550" rIns="137150" bIns="68550" anchor="ctr" anchorCtr="0">
              <a:noAutofit/>
            </a:bodyPr>
            <a:lstStyle/>
            <a:p>
              <a:pPr algn="ctr"/>
              <a:endParaRPr sz="27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3" name="Google Shape;313;g31ee193a151_3_372"/>
            <p:cNvSpPr txBox="1"/>
            <p:nvPr/>
          </p:nvSpPr>
          <p:spPr>
            <a:xfrm>
              <a:off x="1801575" y="6084136"/>
              <a:ext cx="2680200" cy="549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7150" tIns="68550" rIns="137150" bIns="68550" anchor="t" anchorCtr="0">
              <a:normAutofit/>
            </a:bodyPr>
            <a:lstStyle/>
            <a:p>
              <a:r>
                <a:rPr lang="en-US" sz="3600" dirty="0" err="1">
                  <a:solidFill>
                    <a:srgbClr val="002060"/>
                  </a:solidFill>
                  <a:latin typeface="Noto Sans TC"/>
                  <a:ea typeface="Noto Sans TC"/>
                  <a:cs typeface="Noto Sans TC"/>
                  <a:sym typeface="Noto Sans TC"/>
                </a:rPr>
                <a:t>多元學習表現</a:t>
              </a:r>
              <a:r>
                <a:rPr lang="en-US" sz="3600" dirty="0">
                  <a:solidFill>
                    <a:srgbClr val="002060"/>
                  </a:solidFill>
                  <a:latin typeface="Noto Sans TC"/>
                  <a:ea typeface="Noto Sans TC"/>
                  <a:cs typeface="Noto Sans TC"/>
                  <a:sym typeface="Noto Sans TC"/>
                </a:rPr>
                <a:t> (36)</a:t>
              </a:r>
              <a:endParaRPr sz="2100" dirty="0">
                <a:latin typeface="Noto Sans TC"/>
                <a:ea typeface="Noto Sans TC"/>
                <a:cs typeface="Noto Sans TC"/>
                <a:sym typeface="Noto Sans TC"/>
              </a:endParaRPr>
            </a:p>
          </p:txBody>
        </p:sp>
        <p:sp>
          <p:nvSpPr>
            <p:cNvPr id="314" name="Google Shape;314;g31ee193a151_3_372"/>
            <p:cNvSpPr/>
            <p:nvPr/>
          </p:nvSpPr>
          <p:spPr>
            <a:xfrm>
              <a:off x="4366060" y="6104272"/>
              <a:ext cx="368500" cy="369332"/>
            </a:xfrm>
            <a:custGeom>
              <a:avLst/>
              <a:gdLst/>
              <a:ahLst/>
              <a:cxnLst/>
              <a:rect l="l" t="t" r="r" b="b"/>
              <a:pathLst>
                <a:path w="291" h="292" extrusionOk="0">
                  <a:moveTo>
                    <a:pt x="165" y="36"/>
                  </a:moveTo>
                  <a:cubicBezTo>
                    <a:pt x="129" y="0"/>
                    <a:pt x="71" y="0"/>
                    <a:pt x="36" y="36"/>
                  </a:cubicBezTo>
                  <a:cubicBezTo>
                    <a:pt x="0" y="72"/>
                    <a:pt x="0" y="130"/>
                    <a:pt x="36" y="166"/>
                  </a:cubicBezTo>
                  <a:cubicBezTo>
                    <a:pt x="66" y="196"/>
                    <a:pt x="112" y="200"/>
                    <a:pt x="147" y="180"/>
                  </a:cubicBezTo>
                  <a:cubicBezTo>
                    <a:pt x="148" y="183"/>
                    <a:pt x="150" y="186"/>
                    <a:pt x="152" y="188"/>
                  </a:cubicBezTo>
                  <a:cubicBezTo>
                    <a:pt x="246" y="282"/>
                    <a:pt x="246" y="282"/>
                    <a:pt x="246" y="282"/>
                  </a:cubicBezTo>
                  <a:cubicBezTo>
                    <a:pt x="256" y="292"/>
                    <a:pt x="272" y="292"/>
                    <a:pt x="282" y="282"/>
                  </a:cubicBezTo>
                  <a:cubicBezTo>
                    <a:pt x="291" y="272"/>
                    <a:pt x="291" y="256"/>
                    <a:pt x="282" y="247"/>
                  </a:cubicBezTo>
                  <a:cubicBezTo>
                    <a:pt x="188" y="153"/>
                    <a:pt x="188" y="153"/>
                    <a:pt x="188" y="153"/>
                  </a:cubicBezTo>
                  <a:cubicBezTo>
                    <a:pt x="185" y="150"/>
                    <a:pt x="182" y="148"/>
                    <a:pt x="179" y="147"/>
                  </a:cubicBezTo>
                  <a:cubicBezTo>
                    <a:pt x="200" y="112"/>
                    <a:pt x="195" y="66"/>
                    <a:pt x="165" y="36"/>
                  </a:cubicBezTo>
                  <a:close/>
                  <a:moveTo>
                    <a:pt x="142" y="142"/>
                  </a:moveTo>
                  <a:cubicBezTo>
                    <a:pt x="119" y="165"/>
                    <a:pt x="82" y="165"/>
                    <a:pt x="59" y="142"/>
                  </a:cubicBezTo>
                  <a:cubicBezTo>
                    <a:pt x="37" y="119"/>
                    <a:pt x="37" y="82"/>
                    <a:pt x="59" y="60"/>
                  </a:cubicBezTo>
                  <a:cubicBezTo>
                    <a:pt x="82" y="37"/>
                    <a:pt x="119" y="37"/>
                    <a:pt x="142" y="60"/>
                  </a:cubicBezTo>
                  <a:cubicBezTo>
                    <a:pt x="164" y="82"/>
                    <a:pt x="164" y="119"/>
                    <a:pt x="142" y="142"/>
                  </a:cubicBezTo>
                  <a:close/>
                </a:path>
              </a:pathLst>
            </a:custGeom>
            <a:solidFill>
              <a:srgbClr val="FF2F92"/>
            </a:solidFill>
            <a:ln>
              <a:noFill/>
            </a:ln>
          </p:spPr>
          <p:txBody>
            <a:bodyPr spcFirstLastPara="1" wrap="square" lIns="102875" tIns="51425" rIns="102875" bIns="51425" anchor="t" anchorCtr="0">
              <a:noAutofit/>
            </a:bodyPr>
            <a:lstStyle/>
            <a:p>
              <a:endPara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15" name="Google Shape;315;g31ee193a151_3_372"/>
          <p:cNvGrpSpPr/>
          <p:nvPr/>
        </p:nvGrpSpPr>
        <p:grpSpPr>
          <a:xfrm>
            <a:off x="12285884" y="1511282"/>
            <a:ext cx="4771800" cy="926465"/>
            <a:chOff x="5020406" y="6016474"/>
            <a:chExt cx="3181200" cy="617643"/>
          </a:xfrm>
        </p:grpSpPr>
        <p:sp>
          <p:nvSpPr>
            <p:cNvPr id="316" name="Google Shape;316;g31ee193a151_3_372"/>
            <p:cNvSpPr/>
            <p:nvPr/>
          </p:nvSpPr>
          <p:spPr>
            <a:xfrm>
              <a:off x="5020406" y="6016474"/>
              <a:ext cx="3181200" cy="5679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177800" dist="50800" dir="5400000" algn="ctr" rotWithShape="0">
                <a:srgbClr val="000000">
                  <a:alpha val="49800"/>
                </a:srgbClr>
              </a:outerShdw>
            </a:effectLst>
          </p:spPr>
          <p:txBody>
            <a:bodyPr spcFirstLastPara="1" wrap="square" lIns="137150" tIns="68550" rIns="137150" bIns="68550" anchor="ctr" anchorCtr="0">
              <a:noAutofit/>
            </a:bodyPr>
            <a:lstStyle/>
            <a:p>
              <a:pPr algn="ctr"/>
              <a:endParaRPr sz="27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7" name="Google Shape;317;g31ee193a151_3_372"/>
            <p:cNvSpPr txBox="1"/>
            <p:nvPr/>
          </p:nvSpPr>
          <p:spPr>
            <a:xfrm>
              <a:off x="5140165" y="6086317"/>
              <a:ext cx="2323200" cy="54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7150" tIns="68550" rIns="137150" bIns="68550" anchor="t" anchorCtr="0">
              <a:normAutofit/>
            </a:bodyPr>
            <a:lstStyle/>
            <a:p>
              <a:r>
                <a:rPr lang="en-US" sz="3600">
                  <a:solidFill>
                    <a:srgbClr val="002060"/>
                  </a:solidFill>
                  <a:latin typeface="Noto Sans TC"/>
                  <a:ea typeface="Noto Sans TC"/>
                  <a:cs typeface="Noto Sans TC"/>
                  <a:sym typeface="Noto Sans TC"/>
                </a:rPr>
                <a:t>志願序  (36)</a:t>
              </a:r>
              <a:endParaRPr sz="3600">
                <a:solidFill>
                  <a:srgbClr val="002060"/>
                </a:solidFill>
                <a:latin typeface="Noto Sans TC"/>
                <a:ea typeface="Noto Sans TC"/>
                <a:cs typeface="Noto Sans TC"/>
                <a:sym typeface="Noto Sans TC"/>
              </a:endParaRPr>
            </a:p>
          </p:txBody>
        </p:sp>
        <p:grpSp>
          <p:nvGrpSpPr>
            <p:cNvPr id="318" name="Google Shape;318;g31ee193a151_3_372"/>
            <p:cNvGrpSpPr/>
            <p:nvPr/>
          </p:nvGrpSpPr>
          <p:grpSpPr>
            <a:xfrm>
              <a:off x="7527759" y="6125512"/>
              <a:ext cx="471905" cy="348944"/>
              <a:chOff x="8375513" y="4958383"/>
              <a:chExt cx="676275" cy="500063"/>
            </a:xfrm>
          </p:grpSpPr>
          <p:sp>
            <p:nvSpPr>
              <p:cNvPr id="319" name="Google Shape;319;g31ee193a151_3_372"/>
              <p:cNvSpPr/>
              <p:nvPr/>
            </p:nvSpPr>
            <p:spPr>
              <a:xfrm>
                <a:off x="8375513" y="4958383"/>
                <a:ext cx="328613" cy="500063"/>
              </a:xfrm>
              <a:custGeom>
                <a:avLst/>
                <a:gdLst/>
                <a:ahLst/>
                <a:cxnLst/>
                <a:rect l="l" t="t" r="r" b="b"/>
                <a:pathLst>
                  <a:path w="136" h="207" extrusionOk="0">
                    <a:moveTo>
                      <a:pt x="129" y="20"/>
                    </a:moveTo>
                    <a:cubicBezTo>
                      <a:pt x="104" y="9"/>
                      <a:pt x="78" y="0"/>
                      <a:pt x="50" y="0"/>
                    </a:cubicBezTo>
                    <a:cubicBezTo>
                      <a:pt x="37" y="0"/>
                      <a:pt x="23" y="2"/>
                      <a:pt x="8" y="7"/>
                    </a:cubicBezTo>
                    <a:cubicBezTo>
                      <a:pt x="3" y="9"/>
                      <a:pt x="0" y="13"/>
                      <a:pt x="0" y="18"/>
                    </a:cubicBezTo>
                    <a:cubicBezTo>
                      <a:pt x="0" y="184"/>
                      <a:pt x="0" y="184"/>
                      <a:pt x="0" y="184"/>
                    </a:cubicBezTo>
                    <a:cubicBezTo>
                      <a:pt x="0" y="190"/>
                      <a:pt x="5" y="196"/>
                      <a:pt x="12" y="196"/>
                    </a:cubicBezTo>
                    <a:cubicBezTo>
                      <a:pt x="13" y="196"/>
                      <a:pt x="14" y="195"/>
                      <a:pt x="15" y="195"/>
                    </a:cubicBezTo>
                    <a:cubicBezTo>
                      <a:pt x="27" y="192"/>
                      <a:pt x="39" y="191"/>
                      <a:pt x="50" y="191"/>
                    </a:cubicBezTo>
                    <a:cubicBezTo>
                      <a:pt x="75" y="191"/>
                      <a:pt x="98" y="197"/>
                      <a:pt x="120" y="206"/>
                    </a:cubicBezTo>
                    <a:cubicBezTo>
                      <a:pt x="121" y="207"/>
                      <a:pt x="123" y="207"/>
                      <a:pt x="125" y="207"/>
                    </a:cubicBezTo>
                    <a:cubicBezTo>
                      <a:pt x="131" y="207"/>
                      <a:pt x="136" y="202"/>
                      <a:pt x="136" y="195"/>
                    </a:cubicBezTo>
                    <a:cubicBezTo>
                      <a:pt x="136" y="31"/>
                      <a:pt x="136" y="31"/>
                      <a:pt x="136" y="31"/>
                    </a:cubicBezTo>
                    <a:cubicBezTo>
                      <a:pt x="136" y="26"/>
                      <a:pt x="134" y="22"/>
                      <a:pt x="129" y="20"/>
                    </a:cubicBezTo>
                    <a:close/>
                  </a:path>
                </a:pathLst>
              </a:custGeom>
              <a:solidFill>
                <a:srgbClr val="C00000"/>
              </a:solidFill>
              <a:ln>
                <a:noFill/>
              </a:ln>
            </p:spPr>
            <p:txBody>
              <a:bodyPr spcFirstLastPara="1" wrap="square" lIns="102875" tIns="51425" rIns="102875" bIns="51425" anchor="t" anchorCtr="0">
                <a:noAutofit/>
              </a:bodyPr>
              <a:lstStyle/>
              <a:p>
                <a:endParaRPr sz="20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0" name="Google Shape;320;g31ee193a151_3_372"/>
              <p:cNvSpPr/>
              <p:nvPr/>
            </p:nvSpPr>
            <p:spPr>
              <a:xfrm>
                <a:off x="8720000" y="4958383"/>
                <a:ext cx="331788" cy="500063"/>
              </a:xfrm>
              <a:custGeom>
                <a:avLst/>
                <a:gdLst/>
                <a:ahLst/>
                <a:cxnLst/>
                <a:rect l="l" t="t" r="r" b="b"/>
                <a:pathLst>
                  <a:path w="137" h="207" extrusionOk="0">
                    <a:moveTo>
                      <a:pt x="128" y="7"/>
                    </a:moveTo>
                    <a:cubicBezTo>
                      <a:pt x="113" y="2"/>
                      <a:pt x="99" y="0"/>
                      <a:pt x="86" y="0"/>
                    </a:cubicBezTo>
                    <a:cubicBezTo>
                      <a:pt x="58" y="0"/>
                      <a:pt x="32" y="9"/>
                      <a:pt x="7" y="20"/>
                    </a:cubicBezTo>
                    <a:cubicBezTo>
                      <a:pt x="3" y="22"/>
                      <a:pt x="0" y="26"/>
                      <a:pt x="0" y="31"/>
                    </a:cubicBezTo>
                    <a:cubicBezTo>
                      <a:pt x="0" y="195"/>
                      <a:pt x="0" y="195"/>
                      <a:pt x="0" y="195"/>
                    </a:cubicBezTo>
                    <a:cubicBezTo>
                      <a:pt x="0" y="202"/>
                      <a:pt x="5" y="207"/>
                      <a:pt x="12" y="207"/>
                    </a:cubicBezTo>
                    <a:cubicBezTo>
                      <a:pt x="13" y="207"/>
                      <a:pt x="15" y="207"/>
                      <a:pt x="16" y="206"/>
                    </a:cubicBezTo>
                    <a:cubicBezTo>
                      <a:pt x="39" y="197"/>
                      <a:pt x="61" y="191"/>
                      <a:pt x="86" y="191"/>
                    </a:cubicBezTo>
                    <a:cubicBezTo>
                      <a:pt x="97" y="191"/>
                      <a:pt x="109" y="192"/>
                      <a:pt x="121" y="195"/>
                    </a:cubicBezTo>
                    <a:cubicBezTo>
                      <a:pt x="122" y="195"/>
                      <a:pt x="123" y="196"/>
                      <a:pt x="124" y="196"/>
                    </a:cubicBezTo>
                    <a:cubicBezTo>
                      <a:pt x="131" y="196"/>
                      <a:pt x="137" y="190"/>
                      <a:pt x="137" y="184"/>
                    </a:cubicBezTo>
                    <a:cubicBezTo>
                      <a:pt x="137" y="18"/>
                      <a:pt x="137" y="18"/>
                      <a:pt x="137" y="18"/>
                    </a:cubicBezTo>
                    <a:cubicBezTo>
                      <a:pt x="137" y="13"/>
                      <a:pt x="133" y="9"/>
                      <a:pt x="128" y="7"/>
                    </a:cubicBezTo>
                    <a:close/>
                  </a:path>
                </a:pathLst>
              </a:custGeom>
              <a:solidFill>
                <a:srgbClr val="C00000"/>
              </a:solidFill>
              <a:ln>
                <a:noFill/>
              </a:ln>
            </p:spPr>
            <p:txBody>
              <a:bodyPr spcFirstLastPara="1" wrap="square" lIns="102875" tIns="51425" rIns="102875" bIns="51425" anchor="t" anchorCtr="0">
                <a:noAutofit/>
              </a:bodyPr>
              <a:lstStyle/>
              <a:p>
                <a:endParaRPr sz="20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321" name="Google Shape;321;g31ee193a151_3_372"/>
          <p:cNvGrpSpPr/>
          <p:nvPr/>
        </p:nvGrpSpPr>
        <p:grpSpPr>
          <a:xfrm>
            <a:off x="7214591" y="1511283"/>
            <a:ext cx="4771800" cy="946263"/>
            <a:chOff x="8336694" y="6014294"/>
            <a:chExt cx="3181200" cy="630842"/>
          </a:xfrm>
        </p:grpSpPr>
        <p:sp>
          <p:nvSpPr>
            <p:cNvPr id="322" name="Google Shape;322;g31ee193a151_3_372">
              <a:hlinkClick r:id="" action="ppaction://noaction"/>
            </p:cNvPr>
            <p:cNvSpPr/>
            <p:nvPr/>
          </p:nvSpPr>
          <p:spPr>
            <a:xfrm>
              <a:off x="8336694" y="6014294"/>
              <a:ext cx="3181200" cy="5679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177800" dist="50800" dir="5400000" algn="ctr" rotWithShape="0">
                <a:srgbClr val="000000">
                  <a:alpha val="49800"/>
                </a:srgbClr>
              </a:outerShdw>
            </a:effectLst>
          </p:spPr>
          <p:txBody>
            <a:bodyPr spcFirstLastPara="1" wrap="square" lIns="137150" tIns="68550" rIns="137150" bIns="68550" anchor="ctr" anchorCtr="0">
              <a:noAutofit/>
            </a:bodyPr>
            <a:lstStyle/>
            <a:p>
              <a:pPr algn="ctr"/>
              <a:endParaRPr sz="27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3" name="Google Shape;323;g31ee193a151_3_372">
              <a:hlinkClick r:id="" action="ppaction://noaction"/>
            </p:cNvPr>
            <p:cNvSpPr txBox="1"/>
            <p:nvPr/>
          </p:nvSpPr>
          <p:spPr>
            <a:xfrm>
              <a:off x="8456453" y="6084136"/>
              <a:ext cx="2323200" cy="561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7150" tIns="68550" rIns="137150" bIns="68550" anchor="t" anchorCtr="0">
              <a:normAutofit/>
            </a:bodyPr>
            <a:lstStyle/>
            <a:p>
              <a:r>
                <a:rPr lang="en-US" sz="3600">
                  <a:solidFill>
                    <a:srgbClr val="002060"/>
                  </a:solidFill>
                  <a:latin typeface="Noto Sans TC"/>
                  <a:ea typeface="Noto Sans TC"/>
                  <a:cs typeface="Noto Sans TC"/>
                  <a:sym typeface="Noto Sans TC"/>
                </a:rPr>
                <a:t>教育會考  (36)</a:t>
              </a:r>
              <a:endParaRPr sz="3600">
                <a:solidFill>
                  <a:srgbClr val="002060"/>
                </a:solidFill>
                <a:latin typeface="Noto Sans TC"/>
                <a:ea typeface="Noto Sans TC"/>
                <a:cs typeface="Noto Sans TC"/>
                <a:sym typeface="Noto Sans TC"/>
              </a:endParaRPr>
            </a:p>
          </p:txBody>
        </p:sp>
        <p:sp>
          <p:nvSpPr>
            <p:cNvPr id="324" name="Google Shape;324;g31ee193a151_3_372">
              <a:hlinkClick r:id="" action="ppaction://noaction"/>
            </p:cNvPr>
            <p:cNvSpPr/>
            <p:nvPr/>
          </p:nvSpPr>
          <p:spPr>
            <a:xfrm>
              <a:off x="10936955" y="6053607"/>
              <a:ext cx="456829" cy="453497"/>
            </a:xfrm>
            <a:custGeom>
              <a:avLst/>
              <a:gdLst/>
              <a:ahLst/>
              <a:cxnLst/>
              <a:rect l="l" t="t" r="r" b="b"/>
              <a:pathLst>
                <a:path w="602" h="601" extrusionOk="0">
                  <a:moveTo>
                    <a:pt x="573" y="113"/>
                  </a:moveTo>
                  <a:lnTo>
                    <a:pt x="573" y="113"/>
                  </a:lnTo>
                  <a:cubicBezTo>
                    <a:pt x="544" y="113"/>
                    <a:pt x="544" y="113"/>
                    <a:pt x="544" y="113"/>
                  </a:cubicBezTo>
                  <a:cubicBezTo>
                    <a:pt x="544" y="268"/>
                    <a:pt x="544" y="268"/>
                    <a:pt x="544" y="268"/>
                  </a:cubicBezTo>
                  <a:cubicBezTo>
                    <a:pt x="544" y="402"/>
                    <a:pt x="544" y="402"/>
                    <a:pt x="544" y="402"/>
                  </a:cubicBezTo>
                  <a:cubicBezTo>
                    <a:pt x="544" y="431"/>
                    <a:pt x="544" y="431"/>
                    <a:pt x="544" y="431"/>
                  </a:cubicBezTo>
                  <a:cubicBezTo>
                    <a:pt x="544" y="445"/>
                    <a:pt x="530" y="459"/>
                    <a:pt x="516" y="459"/>
                  </a:cubicBezTo>
                  <a:cubicBezTo>
                    <a:pt x="368" y="459"/>
                    <a:pt x="368" y="459"/>
                    <a:pt x="368" y="459"/>
                  </a:cubicBezTo>
                  <a:cubicBezTo>
                    <a:pt x="460" y="551"/>
                    <a:pt x="460" y="551"/>
                    <a:pt x="460" y="551"/>
                  </a:cubicBezTo>
                  <a:cubicBezTo>
                    <a:pt x="467" y="558"/>
                    <a:pt x="467" y="565"/>
                    <a:pt x="467" y="572"/>
                  </a:cubicBezTo>
                  <a:cubicBezTo>
                    <a:pt x="467" y="586"/>
                    <a:pt x="460" y="600"/>
                    <a:pt x="438" y="600"/>
                  </a:cubicBezTo>
                  <a:cubicBezTo>
                    <a:pt x="431" y="600"/>
                    <a:pt x="424" y="600"/>
                    <a:pt x="424" y="593"/>
                  </a:cubicBezTo>
                  <a:cubicBezTo>
                    <a:pt x="325" y="502"/>
                    <a:pt x="325" y="502"/>
                    <a:pt x="325" y="502"/>
                  </a:cubicBezTo>
                  <a:cubicBezTo>
                    <a:pt x="325" y="572"/>
                    <a:pt x="325" y="572"/>
                    <a:pt x="325" y="572"/>
                  </a:cubicBezTo>
                  <a:cubicBezTo>
                    <a:pt x="325" y="586"/>
                    <a:pt x="318" y="600"/>
                    <a:pt x="297" y="600"/>
                  </a:cubicBezTo>
                  <a:cubicBezTo>
                    <a:pt x="283" y="600"/>
                    <a:pt x="269" y="586"/>
                    <a:pt x="269" y="572"/>
                  </a:cubicBezTo>
                  <a:cubicBezTo>
                    <a:pt x="269" y="502"/>
                    <a:pt x="269" y="502"/>
                    <a:pt x="269" y="502"/>
                  </a:cubicBezTo>
                  <a:cubicBezTo>
                    <a:pt x="177" y="593"/>
                    <a:pt x="177" y="593"/>
                    <a:pt x="177" y="593"/>
                  </a:cubicBezTo>
                  <a:cubicBezTo>
                    <a:pt x="170" y="600"/>
                    <a:pt x="163" y="600"/>
                    <a:pt x="156" y="600"/>
                  </a:cubicBezTo>
                  <a:cubicBezTo>
                    <a:pt x="142" y="600"/>
                    <a:pt x="127" y="586"/>
                    <a:pt x="127" y="572"/>
                  </a:cubicBezTo>
                  <a:cubicBezTo>
                    <a:pt x="127" y="565"/>
                    <a:pt x="135" y="558"/>
                    <a:pt x="142" y="551"/>
                  </a:cubicBezTo>
                  <a:cubicBezTo>
                    <a:pt x="233" y="459"/>
                    <a:pt x="233" y="459"/>
                    <a:pt x="233" y="459"/>
                  </a:cubicBezTo>
                  <a:cubicBezTo>
                    <a:pt x="85" y="459"/>
                    <a:pt x="85" y="459"/>
                    <a:pt x="85" y="459"/>
                  </a:cubicBezTo>
                  <a:cubicBezTo>
                    <a:pt x="64" y="459"/>
                    <a:pt x="57" y="445"/>
                    <a:pt x="57" y="431"/>
                  </a:cubicBezTo>
                  <a:cubicBezTo>
                    <a:pt x="57" y="402"/>
                    <a:pt x="57" y="402"/>
                    <a:pt x="57" y="402"/>
                  </a:cubicBezTo>
                  <a:cubicBezTo>
                    <a:pt x="57" y="268"/>
                    <a:pt x="57" y="268"/>
                    <a:pt x="57" y="268"/>
                  </a:cubicBezTo>
                  <a:cubicBezTo>
                    <a:pt x="57" y="113"/>
                    <a:pt x="57" y="113"/>
                    <a:pt x="57" y="113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7" y="113"/>
                    <a:pt x="0" y="98"/>
                    <a:pt x="0" y="84"/>
                  </a:cubicBezTo>
                  <a:cubicBezTo>
                    <a:pt x="0" y="63"/>
                    <a:pt x="7" y="56"/>
                    <a:pt x="29" y="56"/>
                  </a:cubicBezTo>
                  <a:cubicBezTo>
                    <a:pt x="269" y="56"/>
                    <a:pt x="269" y="56"/>
                    <a:pt x="269" y="56"/>
                  </a:cubicBezTo>
                  <a:cubicBezTo>
                    <a:pt x="269" y="28"/>
                    <a:pt x="269" y="28"/>
                    <a:pt x="269" y="28"/>
                  </a:cubicBezTo>
                  <a:cubicBezTo>
                    <a:pt x="269" y="7"/>
                    <a:pt x="283" y="0"/>
                    <a:pt x="297" y="0"/>
                  </a:cubicBezTo>
                  <a:cubicBezTo>
                    <a:pt x="318" y="0"/>
                    <a:pt x="325" y="7"/>
                    <a:pt x="325" y="28"/>
                  </a:cubicBezTo>
                  <a:cubicBezTo>
                    <a:pt x="325" y="56"/>
                    <a:pt x="325" y="56"/>
                    <a:pt x="325" y="56"/>
                  </a:cubicBezTo>
                  <a:cubicBezTo>
                    <a:pt x="573" y="56"/>
                    <a:pt x="573" y="56"/>
                    <a:pt x="573" y="56"/>
                  </a:cubicBezTo>
                  <a:cubicBezTo>
                    <a:pt x="587" y="56"/>
                    <a:pt x="601" y="63"/>
                    <a:pt x="601" y="84"/>
                  </a:cubicBezTo>
                  <a:cubicBezTo>
                    <a:pt x="601" y="98"/>
                    <a:pt x="587" y="113"/>
                    <a:pt x="573" y="113"/>
                  </a:cubicBezTo>
                  <a:close/>
                  <a:moveTo>
                    <a:pt x="488" y="240"/>
                  </a:moveTo>
                  <a:lnTo>
                    <a:pt x="488" y="240"/>
                  </a:lnTo>
                  <a:cubicBezTo>
                    <a:pt x="488" y="212"/>
                    <a:pt x="488" y="212"/>
                    <a:pt x="488" y="212"/>
                  </a:cubicBezTo>
                  <a:cubicBezTo>
                    <a:pt x="488" y="113"/>
                    <a:pt x="488" y="113"/>
                    <a:pt x="488" y="113"/>
                  </a:cubicBezTo>
                  <a:cubicBezTo>
                    <a:pt x="113" y="113"/>
                    <a:pt x="113" y="113"/>
                    <a:pt x="113" y="113"/>
                  </a:cubicBezTo>
                  <a:cubicBezTo>
                    <a:pt x="113" y="212"/>
                    <a:pt x="113" y="212"/>
                    <a:pt x="113" y="212"/>
                  </a:cubicBezTo>
                  <a:cubicBezTo>
                    <a:pt x="113" y="240"/>
                    <a:pt x="113" y="240"/>
                    <a:pt x="113" y="240"/>
                  </a:cubicBezTo>
                  <a:cubicBezTo>
                    <a:pt x="113" y="402"/>
                    <a:pt x="113" y="402"/>
                    <a:pt x="113" y="402"/>
                  </a:cubicBezTo>
                  <a:cubicBezTo>
                    <a:pt x="488" y="402"/>
                    <a:pt x="488" y="402"/>
                    <a:pt x="488" y="402"/>
                  </a:cubicBezTo>
                  <a:lnTo>
                    <a:pt x="488" y="240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txBody>
            <a:bodyPr spcFirstLastPara="1" wrap="square" lIns="137150" tIns="68550" rIns="137150" bIns="68550" anchor="ctr" anchorCtr="0">
              <a:noAutofit/>
            </a:bodyPr>
            <a:lstStyle/>
            <a:p>
              <a:pPr>
                <a:lnSpc>
                  <a:spcPct val="80000"/>
                </a:lnSpc>
              </a:pPr>
              <a:endParaRPr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aphicFrame>
        <p:nvGraphicFramePr>
          <p:cNvPr id="325" name="Google Shape;325;g31ee193a151_3_372"/>
          <p:cNvGraphicFramePr/>
          <p:nvPr/>
        </p:nvGraphicFramePr>
        <p:xfrm>
          <a:off x="12699683" y="2665890"/>
          <a:ext cx="3998725" cy="4115046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25913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073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85841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600" u="none" strike="noStrike" cap="none">
                          <a:latin typeface="Noto Sans TC"/>
                          <a:ea typeface="Noto Sans TC"/>
                          <a:cs typeface="Noto Sans TC"/>
                          <a:sym typeface="Noto Sans TC"/>
                        </a:rPr>
                        <a:t>志願序</a:t>
                      </a:r>
                      <a:endParaRPr sz="2100">
                        <a:latin typeface="Noto Sans TC"/>
                        <a:ea typeface="Noto Sans TC"/>
                        <a:cs typeface="Noto Sans TC"/>
                        <a:sym typeface="Noto Sans TC"/>
                      </a:endParaRPr>
                    </a:p>
                  </a:txBody>
                  <a:tcPr marL="137175" marR="137175" marT="68600" marB="686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600">
                          <a:latin typeface="Noto Sans TC"/>
                          <a:ea typeface="Noto Sans TC"/>
                          <a:cs typeface="Noto Sans TC"/>
                          <a:sym typeface="Noto Sans TC"/>
                        </a:rPr>
                        <a:t>36分</a:t>
                      </a:r>
                      <a:endParaRPr sz="3600">
                        <a:latin typeface="Noto Sans TC"/>
                        <a:ea typeface="Noto Sans TC"/>
                        <a:cs typeface="Noto Sans TC"/>
                        <a:sym typeface="Noto Sans TC"/>
                      </a:endParaRPr>
                    </a:p>
                  </a:txBody>
                  <a:tcPr marL="137175" marR="137175" marT="68600" marB="686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85841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600" b="1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Noto Sans TC"/>
                          <a:ea typeface="Noto Sans TC"/>
                          <a:cs typeface="Noto Sans TC"/>
                          <a:sym typeface="Noto Sans TC"/>
                        </a:rPr>
                        <a:t>1-5志願</a:t>
                      </a:r>
                      <a:endParaRPr sz="2100" b="1" dirty="0">
                        <a:solidFill>
                          <a:schemeClr val="accent4">
                            <a:lumMod val="50000"/>
                          </a:schemeClr>
                        </a:solidFill>
                        <a:latin typeface="Noto Sans TC"/>
                        <a:ea typeface="Noto Sans TC"/>
                        <a:cs typeface="Noto Sans TC"/>
                        <a:sym typeface="Noto Sans TC"/>
                      </a:endParaRPr>
                    </a:p>
                  </a:txBody>
                  <a:tcPr marL="137175" marR="137175" marT="68600" marB="686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DD4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600" b="1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Noto Sans TC"/>
                          <a:ea typeface="Noto Sans TC"/>
                          <a:cs typeface="Noto Sans TC"/>
                          <a:sym typeface="Noto Sans TC"/>
                        </a:rPr>
                        <a:t>36</a:t>
                      </a:r>
                      <a:endParaRPr sz="3600" b="1">
                        <a:solidFill>
                          <a:schemeClr val="accent4">
                            <a:lumMod val="50000"/>
                          </a:schemeClr>
                        </a:solidFill>
                        <a:latin typeface="Noto Sans TC"/>
                        <a:ea typeface="Noto Sans TC"/>
                        <a:cs typeface="Noto Sans TC"/>
                        <a:sym typeface="Noto Sans TC"/>
                      </a:endParaRPr>
                    </a:p>
                  </a:txBody>
                  <a:tcPr marL="137175" marR="137175" marT="68600" marB="686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DD4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85841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600" b="1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Noto Sans TC"/>
                          <a:ea typeface="Noto Sans TC"/>
                          <a:cs typeface="Noto Sans TC"/>
                          <a:sym typeface="Noto Sans TC"/>
                        </a:rPr>
                        <a:t>6-10志願</a:t>
                      </a:r>
                      <a:endParaRPr sz="2100" b="1" dirty="0">
                        <a:solidFill>
                          <a:schemeClr val="accent4">
                            <a:lumMod val="50000"/>
                          </a:schemeClr>
                        </a:solidFill>
                        <a:latin typeface="Noto Sans TC"/>
                        <a:ea typeface="Noto Sans TC"/>
                        <a:cs typeface="Noto Sans TC"/>
                        <a:sym typeface="Noto Sans TC"/>
                      </a:endParaRPr>
                    </a:p>
                  </a:txBody>
                  <a:tcPr marL="137175" marR="137175" marT="68600" marB="686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600" b="1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Noto Sans TC"/>
                          <a:ea typeface="Noto Sans TC"/>
                          <a:cs typeface="Noto Sans TC"/>
                          <a:sym typeface="Noto Sans TC"/>
                        </a:rPr>
                        <a:t>35</a:t>
                      </a:r>
                      <a:endParaRPr sz="3600" b="1">
                        <a:solidFill>
                          <a:schemeClr val="accent4">
                            <a:lumMod val="50000"/>
                          </a:schemeClr>
                        </a:solidFill>
                        <a:latin typeface="Noto Sans TC"/>
                        <a:ea typeface="Noto Sans TC"/>
                        <a:cs typeface="Noto Sans TC"/>
                        <a:sym typeface="Noto Sans TC"/>
                      </a:endParaRPr>
                    </a:p>
                  </a:txBody>
                  <a:tcPr marL="137175" marR="137175" marT="68600" marB="686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85841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600" b="1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Noto Sans TC"/>
                          <a:ea typeface="Noto Sans TC"/>
                          <a:cs typeface="Noto Sans TC"/>
                          <a:sym typeface="Noto Sans TC"/>
                        </a:rPr>
                        <a:t>11-15志願</a:t>
                      </a:r>
                      <a:endParaRPr sz="2100" b="1">
                        <a:solidFill>
                          <a:schemeClr val="accent4">
                            <a:lumMod val="50000"/>
                          </a:schemeClr>
                        </a:solidFill>
                        <a:latin typeface="Noto Sans TC"/>
                        <a:ea typeface="Noto Sans TC"/>
                        <a:cs typeface="Noto Sans TC"/>
                        <a:sym typeface="Noto Sans TC"/>
                      </a:endParaRPr>
                    </a:p>
                  </a:txBody>
                  <a:tcPr marL="137175" marR="137175" marT="68600" marB="686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DD4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600" b="1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Noto Sans TC"/>
                          <a:ea typeface="Noto Sans TC"/>
                          <a:cs typeface="Noto Sans TC"/>
                          <a:sym typeface="Noto Sans TC"/>
                        </a:rPr>
                        <a:t>34</a:t>
                      </a:r>
                      <a:endParaRPr sz="3600" b="1" dirty="0">
                        <a:solidFill>
                          <a:schemeClr val="accent4">
                            <a:lumMod val="50000"/>
                          </a:schemeClr>
                        </a:solidFill>
                        <a:latin typeface="Noto Sans TC"/>
                        <a:ea typeface="Noto Sans TC"/>
                        <a:cs typeface="Noto Sans TC"/>
                        <a:sym typeface="Noto Sans TC"/>
                      </a:endParaRPr>
                    </a:p>
                  </a:txBody>
                  <a:tcPr marL="137175" marR="137175" marT="68600" marB="686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DD4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85841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600" b="1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Noto Sans TC"/>
                          <a:ea typeface="Noto Sans TC"/>
                          <a:cs typeface="Noto Sans TC"/>
                          <a:sym typeface="Noto Sans TC"/>
                        </a:rPr>
                        <a:t>16-20志願</a:t>
                      </a:r>
                      <a:endParaRPr sz="2100" b="1" dirty="0">
                        <a:solidFill>
                          <a:schemeClr val="accent4">
                            <a:lumMod val="50000"/>
                          </a:schemeClr>
                        </a:solidFill>
                        <a:latin typeface="Noto Sans TC"/>
                        <a:ea typeface="Noto Sans TC"/>
                        <a:cs typeface="Noto Sans TC"/>
                        <a:sym typeface="Noto Sans TC"/>
                      </a:endParaRPr>
                    </a:p>
                  </a:txBody>
                  <a:tcPr marL="137175" marR="137175" marT="68600" marB="686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600" b="1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Noto Sans TC"/>
                          <a:ea typeface="Noto Sans TC"/>
                          <a:cs typeface="Noto Sans TC"/>
                          <a:sym typeface="Noto Sans TC"/>
                        </a:rPr>
                        <a:t>33</a:t>
                      </a:r>
                      <a:endParaRPr sz="3600" b="1" dirty="0">
                        <a:solidFill>
                          <a:schemeClr val="accent4">
                            <a:lumMod val="50000"/>
                          </a:schemeClr>
                        </a:solidFill>
                        <a:latin typeface="Noto Sans TC"/>
                        <a:ea typeface="Noto Sans TC"/>
                        <a:cs typeface="Noto Sans TC"/>
                        <a:sym typeface="Noto Sans TC"/>
                      </a:endParaRPr>
                    </a:p>
                  </a:txBody>
                  <a:tcPr marL="137175" marR="137175" marT="68600" marB="686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85841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600" b="1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Noto Sans TC"/>
                          <a:ea typeface="Noto Sans TC"/>
                          <a:cs typeface="Noto Sans TC"/>
                          <a:sym typeface="Noto Sans TC"/>
                        </a:rPr>
                        <a:t>21-30志願</a:t>
                      </a:r>
                      <a:endParaRPr sz="2100" b="1">
                        <a:solidFill>
                          <a:schemeClr val="accent4">
                            <a:lumMod val="50000"/>
                          </a:schemeClr>
                        </a:solidFill>
                        <a:latin typeface="Noto Sans TC"/>
                        <a:ea typeface="Noto Sans TC"/>
                        <a:cs typeface="Noto Sans TC"/>
                        <a:sym typeface="Noto Sans TC"/>
                      </a:endParaRPr>
                    </a:p>
                  </a:txBody>
                  <a:tcPr marL="137175" marR="137175" marT="68600" marB="686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DD4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600" b="1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Noto Sans TC"/>
                          <a:ea typeface="Noto Sans TC"/>
                          <a:cs typeface="Noto Sans TC"/>
                          <a:sym typeface="Noto Sans TC"/>
                        </a:rPr>
                        <a:t>32</a:t>
                      </a:r>
                      <a:endParaRPr sz="3600" b="1" dirty="0">
                        <a:solidFill>
                          <a:schemeClr val="accent4">
                            <a:lumMod val="50000"/>
                          </a:schemeClr>
                        </a:solidFill>
                        <a:latin typeface="Noto Sans TC"/>
                        <a:ea typeface="Noto Sans TC"/>
                        <a:cs typeface="Noto Sans TC"/>
                        <a:sym typeface="Noto Sans TC"/>
                      </a:endParaRPr>
                    </a:p>
                  </a:txBody>
                  <a:tcPr marL="137175" marR="137175" marT="68600" marB="686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DD4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326" name="Google Shape;326;g31ee193a151_3_372"/>
          <p:cNvGraphicFramePr/>
          <p:nvPr/>
        </p:nvGraphicFramePr>
        <p:xfrm>
          <a:off x="7074792" y="2665890"/>
          <a:ext cx="5188525" cy="5486728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5147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101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41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22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85841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600">
                          <a:latin typeface="Noto Sans TC"/>
                          <a:ea typeface="Noto Sans TC"/>
                          <a:cs typeface="Noto Sans TC"/>
                          <a:sym typeface="Noto Sans TC"/>
                        </a:rPr>
                        <a:t>五科</a:t>
                      </a:r>
                      <a:endParaRPr sz="2100">
                        <a:latin typeface="Noto Sans TC"/>
                        <a:ea typeface="Noto Sans TC"/>
                        <a:cs typeface="Noto Sans TC"/>
                        <a:sym typeface="Noto Sans TC"/>
                      </a:endParaRPr>
                    </a:p>
                  </a:txBody>
                  <a:tcPr marL="137175" marR="137175" marT="68600" marB="6860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600">
                          <a:latin typeface="Noto Sans TC"/>
                          <a:ea typeface="Noto Sans TC"/>
                          <a:cs typeface="Noto Sans TC"/>
                          <a:sym typeface="Noto Sans TC"/>
                        </a:rPr>
                        <a:t>35分</a:t>
                      </a:r>
                      <a:endParaRPr sz="2100">
                        <a:latin typeface="Noto Sans TC"/>
                        <a:ea typeface="Noto Sans TC"/>
                        <a:cs typeface="Noto Sans TC"/>
                        <a:sym typeface="Noto Sans TC"/>
                      </a:endParaRPr>
                    </a:p>
                  </a:txBody>
                  <a:tcPr marL="137175" marR="137175" marT="68600" marB="6860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600">
                          <a:latin typeface="Noto Sans TC"/>
                          <a:ea typeface="Noto Sans TC"/>
                          <a:cs typeface="Noto Sans TC"/>
                          <a:sym typeface="Noto Sans TC"/>
                        </a:rPr>
                        <a:t>寫作</a:t>
                      </a:r>
                      <a:endParaRPr sz="2100">
                        <a:latin typeface="Noto Sans TC"/>
                        <a:ea typeface="Noto Sans TC"/>
                        <a:cs typeface="Noto Sans TC"/>
                        <a:sym typeface="Noto Sans TC"/>
                      </a:endParaRPr>
                    </a:p>
                  </a:txBody>
                  <a:tcPr marL="137175" marR="137175" marT="68600" marB="6860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600">
                          <a:latin typeface="Noto Sans TC"/>
                          <a:ea typeface="Noto Sans TC"/>
                          <a:cs typeface="Noto Sans TC"/>
                          <a:sym typeface="Noto Sans TC"/>
                        </a:rPr>
                        <a:t>1分</a:t>
                      </a:r>
                      <a:endParaRPr sz="2100">
                        <a:latin typeface="Noto Sans TC"/>
                        <a:ea typeface="Noto Sans TC"/>
                        <a:cs typeface="Noto Sans TC"/>
                        <a:sym typeface="Noto Sans TC"/>
                      </a:endParaRPr>
                    </a:p>
                  </a:txBody>
                  <a:tcPr marL="137175" marR="137175" marT="68600" marB="6860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85841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600"/>
                        <a:buFont typeface="Microsoft JhengHei"/>
                        <a:buNone/>
                      </a:pPr>
                      <a:r>
                        <a:rPr lang="en-US" sz="3600" b="1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Noto Sans TC"/>
                          <a:ea typeface="Noto Sans TC"/>
                          <a:cs typeface="Noto Sans TC"/>
                          <a:sym typeface="Noto Sans TC"/>
                        </a:rPr>
                        <a:t>A++</a:t>
                      </a:r>
                      <a:endParaRPr sz="3600" b="1" dirty="0">
                        <a:solidFill>
                          <a:schemeClr val="accent4">
                            <a:lumMod val="50000"/>
                          </a:schemeClr>
                        </a:solidFill>
                        <a:latin typeface="Noto Sans TC"/>
                        <a:ea typeface="Noto Sans TC"/>
                        <a:cs typeface="Noto Sans TC"/>
                        <a:sym typeface="Noto Sans TC"/>
                      </a:endParaRPr>
                    </a:p>
                  </a:txBody>
                  <a:tcPr marL="137175" marR="137175" marT="68600" marB="6860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600" b="1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Noto Sans TC"/>
                          <a:ea typeface="Noto Sans TC"/>
                          <a:cs typeface="Noto Sans TC"/>
                          <a:sym typeface="Noto Sans TC"/>
                        </a:rPr>
                        <a:t>7</a:t>
                      </a:r>
                      <a:endParaRPr sz="3600" b="1">
                        <a:solidFill>
                          <a:schemeClr val="accent4">
                            <a:lumMod val="50000"/>
                          </a:schemeClr>
                        </a:solidFill>
                        <a:latin typeface="Noto Sans TC"/>
                        <a:ea typeface="Noto Sans TC"/>
                        <a:cs typeface="Noto Sans TC"/>
                        <a:sym typeface="Noto Sans TC"/>
                      </a:endParaRPr>
                    </a:p>
                  </a:txBody>
                  <a:tcPr marL="137175" marR="137175" marT="68600" marB="6860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600" b="1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Noto Sans TC"/>
                          <a:ea typeface="Noto Sans TC"/>
                          <a:cs typeface="Noto Sans TC"/>
                          <a:sym typeface="Noto Sans TC"/>
                        </a:rPr>
                        <a:t>6級</a:t>
                      </a:r>
                      <a:endParaRPr sz="2100" b="1">
                        <a:solidFill>
                          <a:schemeClr val="accent4">
                            <a:lumMod val="50000"/>
                          </a:schemeClr>
                        </a:solidFill>
                        <a:latin typeface="Noto Sans TC"/>
                        <a:ea typeface="Noto Sans TC"/>
                        <a:cs typeface="Noto Sans TC"/>
                        <a:sym typeface="Noto Sans TC"/>
                      </a:endParaRPr>
                    </a:p>
                  </a:txBody>
                  <a:tcPr marL="137175" marR="137175" marT="68600" marB="6860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600" b="1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Noto Sans TC"/>
                          <a:ea typeface="Noto Sans TC"/>
                          <a:cs typeface="Noto Sans TC"/>
                          <a:sym typeface="Noto Sans TC"/>
                        </a:rPr>
                        <a:t>1</a:t>
                      </a:r>
                      <a:endParaRPr sz="3600" b="1" dirty="0">
                        <a:solidFill>
                          <a:schemeClr val="accent4">
                            <a:lumMod val="50000"/>
                          </a:schemeClr>
                        </a:solidFill>
                        <a:latin typeface="Noto Sans TC"/>
                        <a:ea typeface="Noto Sans TC"/>
                        <a:cs typeface="Noto Sans TC"/>
                        <a:sym typeface="Noto Sans TC"/>
                      </a:endParaRPr>
                    </a:p>
                  </a:txBody>
                  <a:tcPr marL="137175" marR="137175" marT="68600" marB="6860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85841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600"/>
                        <a:buFont typeface="Microsoft JhengHei"/>
                        <a:buNone/>
                      </a:pPr>
                      <a:r>
                        <a:rPr lang="en-US" sz="3600" b="1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Noto Sans TC"/>
                          <a:ea typeface="Noto Sans TC"/>
                          <a:cs typeface="Noto Sans TC"/>
                          <a:sym typeface="Noto Sans TC"/>
                        </a:rPr>
                        <a:t>A+ </a:t>
                      </a:r>
                      <a:endParaRPr sz="3600" b="1" dirty="0">
                        <a:solidFill>
                          <a:schemeClr val="accent4">
                            <a:lumMod val="50000"/>
                          </a:schemeClr>
                        </a:solidFill>
                        <a:latin typeface="Noto Sans TC"/>
                        <a:ea typeface="Noto Sans TC"/>
                        <a:cs typeface="Noto Sans TC"/>
                        <a:sym typeface="Noto Sans TC"/>
                      </a:endParaRPr>
                    </a:p>
                  </a:txBody>
                  <a:tcPr marL="137175" marR="137175" marT="68600" marB="6860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600" b="1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Noto Sans TC"/>
                          <a:ea typeface="Noto Sans TC"/>
                          <a:cs typeface="Noto Sans TC"/>
                          <a:sym typeface="Noto Sans TC"/>
                        </a:rPr>
                        <a:t>6</a:t>
                      </a:r>
                      <a:endParaRPr sz="3600" b="1" dirty="0">
                        <a:solidFill>
                          <a:schemeClr val="accent4">
                            <a:lumMod val="50000"/>
                          </a:schemeClr>
                        </a:solidFill>
                        <a:latin typeface="Noto Sans TC"/>
                        <a:ea typeface="Noto Sans TC"/>
                        <a:cs typeface="Noto Sans TC"/>
                        <a:sym typeface="Noto Sans TC"/>
                      </a:endParaRPr>
                    </a:p>
                  </a:txBody>
                  <a:tcPr marL="137175" marR="137175" marT="68600" marB="6860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600" b="1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Noto Sans TC"/>
                          <a:ea typeface="Noto Sans TC"/>
                          <a:cs typeface="Noto Sans TC"/>
                          <a:sym typeface="Noto Sans TC"/>
                        </a:rPr>
                        <a:t>5級</a:t>
                      </a:r>
                      <a:endParaRPr sz="2100" b="1">
                        <a:solidFill>
                          <a:schemeClr val="accent4">
                            <a:lumMod val="50000"/>
                          </a:schemeClr>
                        </a:solidFill>
                        <a:latin typeface="Noto Sans TC"/>
                        <a:ea typeface="Noto Sans TC"/>
                        <a:cs typeface="Noto Sans TC"/>
                        <a:sym typeface="Noto Sans TC"/>
                      </a:endParaRPr>
                    </a:p>
                  </a:txBody>
                  <a:tcPr marL="137175" marR="137175" marT="68600" marB="6860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600" b="1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Noto Sans TC"/>
                          <a:ea typeface="Noto Sans TC"/>
                          <a:cs typeface="Noto Sans TC"/>
                          <a:sym typeface="Noto Sans TC"/>
                        </a:rPr>
                        <a:t>0.8</a:t>
                      </a:r>
                      <a:endParaRPr sz="3600" b="1" dirty="0">
                        <a:solidFill>
                          <a:schemeClr val="accent4">
                            <a:lumMod val="50000"/>
                          </a:schemeClr>
                        </a:solidFill>
                        <a:latin typeface="Noto Sans TC"/>
                        <a:ea typeface="Noto Sans TC"/>
                        <a:cs typeface="Noto Sans TC"/>
                        <a:sym typeface="Noto Sans TC"/>
                      </a:endParaRPr>
                    </a:p>
                  </a:txBody>
                  <a:tcPr marL="137175" marR="137175" marT="68600" marB="6860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85841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600"/>
                        <a:buFont typeface="Microsoft JhengHei"/>
                        <a:buNone/>
                      </a:pPr>
                      <a:r>
                        <a:rPr lang="en-US" sz="3600" b="1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Noto Sans TC"/>
                          <a:ea typeface="Noto Sans TC"/>
                          <a:cs typeface="Noto Sans TC"/>
                          <a:sym typeface="Noto Sans TC"/>
                        </a:rPr>
                        <a:t>A</a:t>
                      </a:r>
                      <a:endParaRPr sz="3600" b="1">
                        <a:solidFill>
                          <a:schemeClr val="accent4">
                            <a:lumMod val="50000"/>
                          </a:schemeClr>
                        </a:solidFill>
                        <a:latin typeface="Noto Sans TC"/>
                        <a:ea typeface="Noto Sans TC"/>
                        <a:cs typeface="Noto Sans TC"/>
                        <a:sym typeface="Noto Sans TC"/>
                      </a:endParaRPr>
                    </a:p>
                  </a:txBody>
                  <a:tcPr marL="137175" marR="137175" marT="68600" marB="6860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600" b="1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Noto Sans TC"/>
                          <a:ea typeface="Noto Sans TC"/>
                          <a:cs typeface="Noto Sans TC"/>
                          <a:sym typeface="Noto Sans TC"/>
                        </a:rPr>
                        <a:t>5</a:t>
                      </a:r>
                      <a:endParaRPr sz="3600" b="1">
                        <a:solidFill>
                          <a:schemeClr val="accent4">
                            <a:lumMod val="50000"/>
                          </a:schemeClr>
                        </a:solidFill>
                        <a:latin typeface="Noto Sans TC"/>
                        <a:ea typeface="Noto Sans TC"/>
                        <a:cs typeface="Noto Sans TC"/>
                        <a:sym typeface="Noto Sans TC"/>
                      </a:endParaRPr>
                    </a:p>
                  </a:txBody>
                  <a:tcPr marL="137175" marR="137175" marT="68600" marB="6860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600" b="1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Noto Sans TC"/>
                          <a:ea typeface="Noto Sans TC"/>
                          <a:cs typeface="Noto Sans TC"/>
                          <a:sym typeface="Noto Sans TC"/>
                        </a:rPr>
                        <a:t>4級</a:t>
                      </a:r>
                      <a:endParaRPr sz="2100" b="1" dirty="0">
                        <a:solidFill>
                          <a:schemeClr val="accent4">
                            <a:lumMod val="50000"/>
                          </a:schemeClr>
                        </a:solidFill>
                        <a:latin typeface="Noto Sans TC"/>
                        <a:ea typeface="Noto Sans TC"/>
                        <a:cs typeface="Noto Sans TC"/>
                        <a:sym typeface="Noto Sans TC"/>
                      </a:endParaRPr>
                    </a:p>
                  </a:txBody>
                  <a:tcPr marL="137175" marR="137175" marT="68600" marB="6860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600" b="1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Noto Sans TC"/>
                          <a:ea typeface="Noto Sans TC"/>
                          <a:cs typeface="Noto Sans TC"/>
                          <a:sym typeface="Noto Sans TC"/>
                        </a:rPr>
                        <a:t>0.6</a:t>
                      </a:r>
                      <a:endParaRPr sz="3600" b="1" dirty="0">
                        <a:solidFill>
                          <a:schemeClr val="accent4">
                            <a:lumMod val="50000"/>
                          </a:schemeClr>
                        </a:solidFill>
                        <a:latin typeface="Noto Sans TC"/>
                        <a:ea typeface="Noto Sans TC"/>
                        <a:cs typeface="Noto Sans TC"/>
                        <a:sym typeface="Noto Sans TC"/>
                      </a:endParaRPr>
                    </a:p>
                  </a:txBody>
                  <a:tcPr marL="137175" marR="137175" marT="68600" marB="6860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85841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600"/>
                        <a:buFont typeface="Microsoft JhengHei"/>
                        <a:buNone/>
                      </a:pPr>
                      <a:r>
                        <a:rPr lang="en-US" sz="3600" b="1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Noto Sans TC"/>
                          <a:ea typeface="Noto Sans TC"/>
                          <a:cs typeface="Noto Sans TC"/>
                          <a:sym typeface="Noto Sans TC"/>
                        </a:rPr>
                        <a:t>B++ </a:t>
                      </a:r>
                      <a:endParaRPr sz="3600" b="1">
                        <a:solidFill>
                          <a:schemeClr val="accent4">
                            <a:lumMod val="50000"/>
                          </a:schemeClr>
                        </a:solidFill>
                        <a:latin typeface="Noto Sans TC"/>
                        <a:ea typeface="Noto Sans TC"/>
                        <a:cs typeface="Noto Sans TC"/>
                        <a:sym typeface="Noto Sans TC"/>
                      </a:endParaRPr>
                    </a:p>
                  </a:txBody>
                  <a:tcPr marL="137175" marR="137175" marT="68600" marB="6860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600" b="1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Noto Sans TC"/>
                          <a:ea typeface="Noto Sans TC"/>
                          <a:cs typeface="Noto Sans TC"/>
                          <a:sym typeface="Noto Sans TC"/>
                        </a:rPr>
                        <a:t>4</a:t>
                      </a:r>
                      <a:endParaRPr sz="3600" b="1" dirty="0">
                        <a:solidFill>
                          <a:schemeClr val="accent4">
                            <a:lumMod val="50000"/>
                          </a:schemeClr>
                        </a:solidFill>
                        <a:latin typeface="Noto Sans TC"/>
                        <a:ea typeface="Noto Sans TC"/>
                        <a:cs typeface="Noto Sans TC"/>
                        <a:sym typeface="Noto Sans TC"/>
                      </a:endParaRPr>
                    </a:p>
                  </a:txBody>
                  <a:tcPr marL="137175" marR="137175" marT="68600" marB="6860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600" b="1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Noto Sans TC"/>
                          <a:ea typeface="Noto Sans TC"/>
                          <a:cs typeface="Noto Sans TC"/>
                          <a:sym typeface="Noto Sans TC"/>
                        </a:rPr>
                        <a:t>3級</a:t>
                      </a:r>
                      <a:endParaRPr sz="2100" b="1" dirty="0">
                        <a:solidFill>
                          <a:schemeClr val="accent4">
                            <a:lumMod val="50000"/>
                          </a:schemeClr>
                        </a:solidFill>
                        <a:latin typeface="Noto Sans TC"/>
                        <a:ea typeface="Noto Sans TC"/>
                        <a:cs typeface="Noto Sans TC"/>
                        <a:sym typeface="Noto Sans TC"/>
                      </a:endParaRPr>
                    </a:p>
                  </a:txBody>
                  <a:tcPr marL="137175" marR="137175" marT="68600" marB="6860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600" b="1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Noto Sans TC"/>
                          <a:ea typeface="Noto Sans TC"/>
                          <a:cs typeface="Noto Sans TC"/>
                          <a:sym typeface="Noto Sans TC"/>
                        </a:rPr>
                        <a:t>0.4</a:t>
                      </a:r>
                      <a:endParaRPr sz="3600" b="1" dirty="0">
                        <a:solidFill>
                          <a:schemeClr val="accent4">
                            <a:lumMod val="50000"/>
                          </a:schemeClr>
                        </a:solidFill>
                        <a:latin typeface="Noto Sans TC"/>
                        <a:ea typeface="Noto Sans TC"/>
                        <a:cs typeface="Noto Sans TC"/>
                        <a:sym typeface="Noto Sans TC"/>
                      </a:endParaRPr>
                    </a:p>
                  </a:txBody>
                  <a:tcPr marL="137175" marR="137175" marT="68600" marB="6860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85841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600" b="1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Noto Sans TC"/>
                          <a:ea typeface="Noto Sans TC"/>
                          <a:cs typeface="Noto Sans TC"/>
                          <a:sym typeface="Noto Sans TC"/>
                        </a:rPr>
                        <a:t>B+</a:t>
                      </a:r>
                      <a:endParaRPr sz="3600" b="1" dirty="0">
                        <a:solidFill>
                          <a:schemeClr val="accent4">
                            <a:lumMod val="50000"/>
                          </a:schemeClr>
                        </a:solidFill>
                        <a:latin typeface="Noto Sans TC"/>
                        <a:ea typeface="Noto Sans TC"/>
                        <a:cs typeface="Noto Sans TC"/>
                        <a:sym typeface="Noto Sans TC"/>
                      </a:endParaRPr>
                    </a:p>
                  </a:txBody>
                  <a:tcPr marL="137175" marR="137175" marT="68600" marB="6860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600" b="1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Noto Sans TC"/>
                          <a:ea typeface="Noto Sans TC"/>
                          <a:cs typeface="Noto Sans TC"/>
                          <a:sym typeface="Noto Sans TC"/>
                        </a:rPr>
                        <a:t>3</a:t>
                      </a:r>
                      <a:endParaRPr sz="3600" b="1">
                        <a:solidFill>
                          <a:schemeClr val="accent4">
                            <a:lumMod val="50000"/>
                          </a:schemeClr>
                        </a:solidFill>
                        <a:latin typeface="Noto Sans TC"/>
                        <a:ea typeface="Noto Sans TC"/>
                        <a:cs typeface="Noto Sans TC"/>
                        <a:sym typeface="Noto Sans TC"/>
                      </a:endParaRPr>
                    </a:p>
                  </a:txBody>
                  <a:tcPr marL="137175" marR="137175" marT="68600" marB="6860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600" b="1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Noto Sans TC"/>
                          <a:ea typeface="Noto Sans TC"/>
                          <a:cs typeface="Noto Sans TC"/>
                          <a:sym typeface="Noto Sans TC"/>
                        </a:rPr>
                        <a:t>2級</a:t>
                      </a:r>
                      <a:endParaRPr sz="2100" b="1" dirty="0">
                        <a:solidFill>
                          <a:schemeClr val="accent4">
                            <a:lumMod val="50000"/>
                          </a:schemeClr>
                        </a:solidFill>
                        <a:latin typeface="Noto Sans TC"/>
                        <a:ea typeface="Noto Sans TC"/>
                        <a:cs typeface="Noto Sans TC"/>
                        <a:sym typeface="Noto Sans TC"/>
                      </a:endParaRPr>
                    </a:p>
                  </a:txBody>
                  <a:tcPr marL="137175" marR="137175" marT="68600" marB="6860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600" b="1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Noto Sans TC"/>
                          <a:ea typeface="Noto Sans TC"/>
                          <a:cs typeface="Noto Sans TC"/>
                          <a:sym typeface="Noto Sans TC"/>
                        </a:rPr>
                        <a:t>0.2</a:t>
                      </a:r>
                      <a:endParaRPr sz="3600" b="1" dirty="0">
                        <a:solidFill>
                          <a:schemeClr val="accent4">
                            <a:lumMod val="50000"/>
                          </a:schemeClr>
                        </a:solidFill>
                        <a:latin typeface="Noto Sans TC"/>
                        <a:ea typeface="Noto Sans TC"/>
                        <a:cs typeface="Noto Sans TC"/>
                        <a:sym typeface="Noto Sans TC"/>
                      </a:endParaRPr>
                    </a:p>
                  </a:txBody>
                  <a:tcPr marL="137175" marR="137175" marT="68600" marB="6860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85841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600" b="1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Noto Sans TC"/>
                          <a:ea typeface="Noto Sans TC"/>
                          <a:cs typeface="Noto Sans TC"/>
                          <a:sym typeface="Noto Sans TC"/>
                        </a:rPr>
                        <a:t>B</a:t>
                      </a:r>
                      <a:endParaRPr sz="3600" b="1">
                        <a:solidFill>
                          <a:schemeClr val="accent4">
                            <a:lumMod val="50000"/>
                          </a:schemeClr>
                        </a:solidFill>
                        <a:latin typeface="Noto Sans TC"/>
                        <a:ea typeface="Noto Sans TC"/>
                        <a:cs typeface="Noto Sans TC"/>
                        <a:sym typeface="Noto Sans TC"/>
                      </a:endParaRPr>
                    </a:p>
                  </a:txBody>
                  <a:tcPr marL="137175" marR="137175" marT="68600" marB="6860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600" b="1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Noto Sans TC"/>
                          <a:ea typeface="Noto Sans TC"/>
                          <a:cs typeface="Noto Sans TC"/>
                          <a:sym typeface="Noto Sans TC"/>
                        </a:rPr>
                        <a:t>2 </a:t>
                      </a:r>
                      <a:endParaRPr sz="2100" b="1">
                        <a:solidFill>
                          <a:schemeClr val="accent4">
                            <a:lumMod val="50000"/>
                          </a:schemeClr>
                        </a:solidFill>
                        <a:latin typeface="Noto Sans TC"/>
                        <a:ea typeface="Noto Sans TC"/>
                        <a:cs typeface="Noto Sans TC"/>
                        <a:sym typeface="Noto Sans TC"/>
                      </a:endParaRPr>
                    </a:p>
                  </a:txBody>
                  <a:tcPr marL="137175" marR="137175" marT="68600" marB="6860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600" b="1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Noto Sans TC"/>
                          <a:ea typeface="Noto Sans TC"/>
                          <a:cs typeface="Noto Sans TC"/>
                          <a:sym typeface="Noto Sans TC"/>
                        </a:rPr>
                        <a:t>1級</a:t>
                      </a:r>
                      <a:endParaRPr sz="2100" b="1">
                        <a:solidFill>
                          <a:schemeClr val="accent4">
                            <a:lumMod val="50000"/>
                          </a:schemeClr>
                        </a:solidFill>
                        <a:latin typeface="Noto Sans TC"/>
                        <a:ea typeface="Noto Sans TC"/>
                        <a:cs typeface="Noto Sans TC"/>
                        <a:sym typeface="Noto Sans TC"/>
                      </a:endParaRPr>
                    </a:p>
                  </a:txBody>
                  <a:tcPr marL="137175" marR="137175" marT="68600" marB="6860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600" b="1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Noto Sans TC"/>
                          <a:ea typeface="Noto Sans TC"/>
                          <a:cs typeface="Noto Sans TC"/>
                          <a:sym typeface="Noto Sans TC"/>
                        </a:rPr>
                        <a:t>0.1</a:t>
                      </a:r>
                      <a:endParaRPr sz="3600" b="1" dirty="0">
                        <a:solidFill>
                          <a:schemeClr val="accent4">
                            <a:lumMod val="50000"/>
                          </a:schemeClr>
                        </a:solidFill>
                        <a:latin typeface="Noto Sans TC"/>
                        <a:ea typeface="Noto Sans TC"/>
                        <a:cs typeface="Noto Sans TC"/>
                        <a:sym typeface="Noto Sans TC"/>
                      </a:endParaRPr>
                    </a:p>
                  </a:txBody>
                  <a:tcPr marL="137175" marR="137175" marT="68600" marB="6860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85841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600" b="1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Noto Sans TC"/>
                          <a:ea typeface="Noto Sans TC"/>
                          <a:cs typeface="Noto Sans TC"/>
                          <a:sym typeface="Noto Sans TC"/>
                        </a:rPr>
                        <a:t>C</a:t>
                      </a:r>
                      <a:endParaRPr sz="3600" b="1">
                        <a:solidFill>
                          <a:schemeClr val="accent4">
                            <a:lumMod val="50000"/>
                          </a:schemeClr>
                        </a:solidFill>
                        <a:latin typeface="Noto Sans TC"/>
                        <a:ea typeface="Noto Sans TC"/>
                        <a:cs typeface="Noto Sans TC"/>
                        <a:sym typeface="Noto Sans TC"/>
                      </a:endParaRPr>
                    </a:p>
                  </a:txBody>
                  <a:tcPr marL="137175" marR="137175" marT="68600" marB="6860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600" b="1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Noto Sans TC"/>
                          <a:ea typeface="Noto Sans TC"/>
                          <a:cs typeface="Noto Sans TC"/>
                          <a:sym typeface="Noto Sans TC"/>
                        </a:rPr>
                        <a:t>1 </a:t>
                      </a:r>
                      <a:endParaRPr sz="2100" b="1">
                        <a:solidFill>
                          <a:schemeClr val="accent4">
                            <a:lumMod val="50000"/>
                          </a:schemeClr>
                        </a:solidFill>
                        <a:latin typeface="Noto Sans TC"/>
                        <a:ea typeface="Noto Sans TC"/>
                        <a:cs typeface="Noto Sans TC"/>
                        <a:sym typeface="Noto Sans TC"/>
                      </a:endParaRPr>
                    </a:p>
                  </a:txBody>
                  <a:tcPr marL="137175" marR="137175" marT="68600" marB="6860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3600" b="1" dirty="0">
                        <a:solidFill>
                          <a:schemeClr val="accent4">
                            <a:lumMod val="50000"/>
                          </a:schemeClr>
                        </a:solidFill>
                        <a:latin typeface="Noto Sans TC"/>
                        <a:ea typeface="Noto Sans TC"/>
                        <a:cs typeface="Noto Sans TC"/>
                        <a:sym typeface="Noto Sans TC"/>
                      </a:endParaRPr>
                    </a:p>
                  </a:txBody>
                  <a:tcPr marL="137175" marR="137175" marT="68600" marB="6860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3600" b="1" dirty="0">
                        <a:solidFill>
                          <a:srgbClr val="6767AB"/>
                        </a:solidFill>
                        <a:latin typeface="Noto Sans TC"/>
                        <a:ea typeface="Noto Sans TC"/>
                        <a:cs typeface="Noto Sans TC"/>
                        <a:sym typeface="Noto Sans TC"/>
                      </a:endParaRPr>
                    </a:p>
                  </a:txBody>
                  <a:tcPr marL="137175" marR="137175" marT="68600" marB="6860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327" name="Google Shape;327;g31ee193a151_3_372"/>
          <p:cNvGraphicFramePr/>
          <p:nvPr/>
        </p:nvGraphicFramePr>
        <p:xfrm>
          <a:off x="573207" y="2665890"/>
          <a:ext cx="6141400" cy="5972244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22109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960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6087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7355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5664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600">
                          <a:latin typeface="Noto Sans TC"/>
                          <a:ea typeface="Noto Sans TC"/>
                          <a:cs typeface="Noto Sans TC"/>
                          <a:sym typeface="Noto Sans TC"/>
                        </a:rPr>
                        <a:t>均衡學習</a:t>
                      </a:r>
                      <a:endParaRPr sz="2100">
                        <a:latin typeface="Noto Sans TC"/>
                        <a:ea typeface="Noto Sans TC"/>
                        <a:cs typeface="Noto Sans TC"/>
                        <a:sym typeface="Noto Sans TC"/>
                      </a:endParaRPr>
                    </a:p>
                  </a:txBody>
                  <a:tcPr marL="54000" marR="54000" marT="54000" marB="5400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600">
                          <a:latin typeface="Noto Sans TC"/>
                          <a:ea typeface="Noto Sans TC"/>
                          <a:cs typeface="Noto Sans TC"/>
                          <a:sym typeface="Noto Sans TC"/>
                        </a:rPr>
                        <a:t>24</a:t>
                      </a:r>
                      <a:endParaRPr sz="3600">
                        <a:latin typeface="Noto Sans TC"/>
                        <a:ea typeface="Noto Sans TC"/>
                        <a:cs typeface="Noto Sans TC"/>
                        <a:sym typeface="Noto Sans TC"/>
                      </a:endParaRPr>
                    </a:p>
                  </a:txBody>
                  <a:tcPr marL="54000" marR="54000" marT="54000" marB="5400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600">
                          <a:latin typeface="Noto Sans TC"/>
                          <a:ea typeface="Noto Sans TC"/>
                          <a:cs typeface="Noto Sans TC"/>
                          <a:sym typeface="Noto Sans TC"/>
                        </a:rPr>
                        <a:t>服務學習</a:t>
                      </a:r>
                      <a:endParaRPr sz="2100">
                        <a:latin typeface="Noto Sans TC"/>
                        <a:ea typeface="Noto Sans TC"/>
                        <a:cs typeface="Noto Sans TC"/>
                        <a:sym typeface="Noto Sans TC"/>
                      </a:endParaRPr>
                    </a:p>
                  </a:txBody>
                  <a:tcPr marL="54000" marR="54000" marT="54000" marB="5400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600">
                          <a:latin typeface="Arial"/>
                          <a:ea typeface="Arial"/>
                          <a:cs typeface="Arial"/>
                          <a:sym typeface="Arial"/>
                        </a:rPr>
                        <a:t>12</a:t>
                      </a:r>
                      <a:endParaRPr sz="36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4000" marR="54000" marT="54000" marB="5400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5664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600"/>
                        <a:buFont typeface="Microsoft JhengHei"/>
                        <a:buNone/>
                      </a:pPr>
                      <a:r>
                        <a:rPr lang="en-US" sz="3600" b="1" dirty="0" err="1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Noto Sans TC"/>
                          <a:ea typeface="Noto Sans TC"/>
                          <a:cs typeface="Noto Sans TC"/>
                          <a:sym typeface="Noto Sans TC"/>
                        </a:rPr>
                        <a:t>健體領域</a:t>
                      </a:r>
                      <a:endParaRPr sz="2100" b="1" dirty="0">
                        <a:solidFill>
                          <a:schemeClr val="accent4">
                            <a:lumMod val="50000"/>
                          </a:schemeClr>
                        </a:solidFill>
                        <a:latin typeface="Noto Sans TC"/>
                        <a:ea typeface="Noto Sans TC"/>
                        <a:cs typeface="Noto Sans TC"/>
                        <a:sym typeface="Noto Sans TC"/>
                      </a:endParaRPr>
                    </a:p>
                  </a:txBody>
                  <a:tcPr marL="54000" marR="54000" marT="54000" marB="5400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600" b="1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Noto Sans TC"/>
                          <a:ea typeface="Noto Sans TC"/>
                          <a:cs typeface="Noto Sans TC"/>
                          <a:sym typeface="Noto Sans TC"/>
                        </a:rPr>
                        <a:t>6</a:t>
                      </a:r>
                      <a:endParaRPr sz="3600" b="1">
                        <a:solidFill>
                          <a:schemeClr val="accent4">
                            <a:lumMod val="50000"/>
                          </a:schemeClr>
                        </a:solidFill>
                        <a:latin typeface="Noto Sans TC"/>
                        <a:ea typeface="Noto Sans TC"/>
                        <a:cs typeface="Noto Sans TC"/>
                        <a:sym typeface="Noto Sans TC"/>
                      </a:endParaRPr>
                    </a:p>
                  </a:txBody>
                  <a:tcPr marL="54000" marR="54000" marT="54000" marB="54000"/>
                </a:tc>
                <a:tc rowSpan="5" gridSpan="2">
                  <a:txBody>
                    <a:bodyPr/>
                    <a:lstStyle/>
                    <a:p>
                      <a:pPr marL="330200" marR="0" lvl="0" indent="-330200" algn="l" rtl="0">
                        <a:lnSpc>
                          <a:spcPct val="125833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Noto Sans TC"/>
                          <a:ea typeface="Noto Sans TC"/>
                          <a:cs typeface="Noto Sans TC"/>
                          <a:sym typeface="Noto Sans TC"/>
                        </a:rPr>
                        <a:t>1</a:t>
                      </a:r>
                      <a:r>
                        <a:rPr lang="en-US" sz="2000" b="1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Noto Sans TC"/>
                          <a:ea typeface="Noto Sans TC"/>
                          <a:cs typeface="Noto Sans TC"/>
                          <a:sym typeface="Noto Sans TC"/>
                        </a:rPr>
                        <a:t>.由國中學校認證</a:t>
                      </a:r>
                      <a:endParaRPr sz="2000" b="1" dirty="0">
                        <a:solidFill>
                          <a:schemeClr val="accent4">
                            <a:lumMod val="50000"/>
                          </a:schemeClr>
                        </a:solidFill>
                        <a:latin typeface="Noto Sans TC"/>
                        <a:ea typeface="Noto Sans TC"/>
                        <a:cs typeface="Noto Sans TC"/>
                        <a:sym typeface="Noto Sans TC"/>
                      </a:endParaRPr>
                    </a:p>
                    <a:p>
                      <a:pPr marL="330200" marR="0" lvl="0" indent="-330200" algn="l" rtl="0">
                        <a:lnSpc>
                          <a:spcPct val="125833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1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Noto Sans TC"/>
                          <a:ea typeface="Noto Sans TC"/>
                          <a:cs typeface="Noto Sans TC"/>
                          <a:sym typeface="Noto Sans TC"/>
                        </a:rPr>
                        <a:t>2.</a:t>
                      </a:r>
                      <a:r>
                        <a:rPr lang="zh-TW" altLang="en-US" sz="2000" b="1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Noto Sans TC"/>
                          <a:ea typeface="Noto Sans TC"/>
                          <a:cs typeface="Noto Sans TC"/>
                          <a:sym typeface="Noto Sans TC"/>
                        </a:rPr>
                        <a:t> 應屆畢（修）業生採計期間為</a:t>
                      </a:r>
                      <a:r>
                        <a:rPr lang="en-US" altLang="zh-TW" sz="2000" b="1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Noto Sans TC"/>
                          <a:ea typeface="Noto Sans TC"/>
                          <a:cs typeface="Noto Sans TC"/>
                          <a:sym typeface="Noto Sans TC"/>
                        </a:rPr>
                        <a:t>112</a:t>
                      </a:r>
                      <a:r>
                        <a:rPr lang="zh-TW" altLang="en-US" sz="2000" b="1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Noto Sans TC"/>
                          <a:ea typeface="Noto Sans TC"/>
                          <a:cs typeface="Noto Sans TC"/>
                          <a:sym typeface="Noto Sans TC"/>
                        </a:rPr>
                        <a:t>學年度（七年級）至</a:t>
                      </a:r>
                      <a:r>
                        <a:rPr lang="en-US" altLang="zh-TW" sz="2000" b="1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Noto Sans TC"/>
                          <a:ea typeface="Noto Sans TC"/>
                          <a:cs typeface="Noto Sans TC"/>
                          <a:sym typeface="Noto Sans TC"/>
                        </a:rPr>
                        <a:t>114</a:t>
                      </a:r>
                      <a:r>
                        <a:rPr lang="zh-TW" altLang="en-US" sz="2000" b="1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Noto Sans TC"/>
                          <a:ea typeface="Noto Sans TC"/>
                          <a:cs typeface="Noto Sans TC"/>
                          <a:sym typeface="Noto Sans TC"/>
                        </a:rPr>
                        <a:t>學年度</a:t>
                      </a:r>
                      <a:r>
                        <a:rPr lang="en-US" altLang="zh-TW" sz="2000" b="1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Noto Sans TC"/>
                          <a:ea typeface="Noto Sans TC"/>
                          <a:cs typeface="Noto Sans TC"/>
                          <a:sym typeface="Noto Sans TC"/>
                        </a:rPr>
                        <a:t>(</a:t>
                      </a:r>
                      <a:r>
                        <a:rPr lang="zh-TW" altLang="en-US" sz="2000" b="1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Noto Sans TC"/>
                          <a:ea typeface="Noto Sans TC"/>
                          <a:cs typeface="Noto Sans TC"/>
                          <a:sym typeface="Noto Sans TC"/>
                        </a:rPr>
                        <a:t>九年級</a:t>
                      </a:r>
                      <a:r>
                        <a:rPr lang="en-US" altLang="zh-TW" sz="2000" b="1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Noto Sans TC"/>
                          <a:ea typeface="Noto Sans TC"/>
                          <a:cs typeface="Noto Sans TC"/>
                          <a:sym typeface="Noto Sans TC"/>
                        </a:rPr>
                        <a:t>)</a:t>
                      </a:r>
                      <a:r>
                        <a:rPr lang="zh-TW" altLang="en-US" sz="2000" b="1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Noto Sans TC"/>
                          <a:ea typeface="Noto Sans TC"/>
                          <a:cs typeface="Noto Sans TC"/>
                          <a:sym typeface="Noto Sans TC"/>
                        </a:rPr>
                        <a:t>上學期。</a:t>
                      </a:r>
                    </a:p>
                    <a:p>
                      <a:pPr marL="330200" marR="0" lvl="0" indent="-330200" algn="l" rtl="0">
                        <a:lnSpc>
                          <a:spcPct val="125833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2000" b="1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Noto Sans TC"/>
                          <a:ea typeface="Noto Sans TC"/>
                          <a:cs typeface="Noto Sans TC"/>
                          <a:sym typeface="Noto Sans TC"/>
                        </a:rPr>
                        <a:t>3.	</a:t>
                      </a:r>
                      <a:r>
                        <a:rPr lang="zh-TW" altLang="en-US" sz="2000" b="1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Noto Sans TC"/>
                          <a:ea typeface="Noto Sans TC"/>
                          <a:cs typeface="Noto Sans TC"/>
                          <a:sym typeface="Noto Sans TC"/>
                        </a:rPr>
                        <a:t>非應屆畢業生或具同等學力資格者，由</a:t>
                      </a:r>
                      <a:r>
                        <a:rPr lang="zh-TW" altLang="en-US" sz="2000" b="1" u="sng" dirty="0">
                          <a:solidFill>
                            <a:srgbClr val="FF0000"/>
                          </a:solidFill>
                          <a:latin typeface="Noto Sans TC"/>
                          <a:ea typeface="Noto Sans TC"/>
                          <a:cs typeface="Noto Sans TC"/>
                          <a:sym typeface="Noto Sans TC"/>
                        </a:rPr>
                        <a:t>原畢業學校</a:t>
                      </a:r>
                      <a:r>
                        <a:rPr lang="zh-TW" altLang="en-US" sz="2000" b="1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Noto Sans TC"/>
                          <a:ea typeface="Noto Sans TC"/>
                          <a:cs typeface="Noto Sans TC"/>
                          <a:sym typeface="Noto Sans TC"/>
                        </a:rPr>
                        <a:t>進行服務時數採計，並得採計</a:t>
                      </a:r>
                      <a:r>
                        <a:rPr lang="zh-TW" altLang="en-US" sz="2000" b="1" u="sng" dirty="0">
                          <a:solidFill>
                            <a:srgbClr val="FF0000"/>
                          </a:solidFill>
                          <a:latin typeface="Noto Sans TC"/>
                          <a:ea typeface="Noto Sans TC"/>
                          <a:cs typeface="Noto Sans TC"/>
                          <a:sym typeface="Noto Sans TC"/>
                        </a:rPr>
                        <a:t>畢業後服務時數至</a:t>
                      </a:r>
                      <a:r>
                        <a:rPr lang="en-US" altLang="zh-TW" sz="2000" b="1" u="sng" dirty="0">
                          <a:solidFill>
                            <a:srgbClr val="FF0000"/>
                          </a:solidFill>
                          <a:latin typeface="Noto Sans TC"/>
                          <a:ea typeface="Noto Sans TC"/>
                          <a:cs typeface="Noto Sans TC"/>
                          <a:sym typeface="Noto Sans TC"/>
                        </a:rPr>
                        <a:t>114</a:t>
                      </a:r>
                      <a:r>
                        <a:rPr lang="zh-TW" altLang="en-US" sz="2000" b="1" u="sng" dirty="0">
                          <a:solidFill>
                            <a:srgbClr val="FF0000"/>
                          </a:solidFill>
                          <a:latin typeface="Noto Sans TC"/>
                          <a:ea typeface="Noto Sans TC"/>
                          <a:cs typeface="Noto Sans TC"/>
                          <a:sym typeface="Noto Sans TC"/>
                        </a:rPr>
                        <a:t>學年度上學期</a:t>
                      </a:r>
                      <a:r>
                        <a:rPr lang="zh-TW" altLang="en-US" sz="2000" b="1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Noto Sans TC"/>
                          <a:ea typeface="Noto Sans TC"/>
                          <a:cs typeface="Noto Sans TC"/>
                          <a:sym typeface="Noto Sans TC"/>
                        </a:rPr>
                        <a:t>止，比照在校生方式辦理。</a:t>
                      </a:r>
                      <a:endParaRPr sz="2000" b="1" dirty="0">
                        <a:solidFill>
                          <a:schemeClr val="accent4">
                            <a:lumMod val="50000"/>
                          </a:schemeClr>
                        </a:solidFill>
                        <a:latin typeface="Noto Sans TC"/>
                        <a:ea typeface="Noto Sans TC"/>
                        <a:cs typeface="Noto Sans TC"/>
                        <a:sym typeface="Noto Sans TC"/>
                      </a:endParaRPr>
                    </a:p>
                    <a:p>
                      <a:pPr marL="330200" marR="0" lvl="0" indent="-330200" algn="l" rtl="0">
                        <a:lnSpc>
                          <a:spcPct val="125833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1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Noto Sans TC"/>
                          <a:ea typeface="Noto Sans TC"/>
                          <a:cs typeface="Noto Sans TC"/>
                          <a:sym typeface="Noto Sans TC"/>
                        </a:rPr>
                        <a:t>3.每學期服務滿6小時以上得4分</a:t>
                      </a:r>
                      <a:endParaRPr sz="2000" b="1" dirty="0">
                        <a:solidFill>
                          <a:schemeClr val="accent4">
                            <a:lumMod val="50000"/>
                          </a:schemeClr>
                        </a:solidFill>
                        <a:latin typeface="Noto Sans TC"/>
                        <a:ea typeface="Noto Sans TC"/>
                        <a:cs typeface="Noto Sans TC"/>
                        <a:sym typeface="Noto Sans TC"/>
                      </a:endParaRPr>
                    </a:p>
                  </a:txBody>
                  <a:tcPr marL="54000" marR="54000" marT="54000" marB="54000"/>
                </a:tc>
                <a:tc rowSpan="5" hMerge="1">
                  <a:txBody>
                    <a:bodyPr/>
                    <a:lstStyle/>
                    <a:p>
                      <a:endParaRPr lang="zh-TW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5664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SzPts val="3600"/>
                        <a:buFont typeface="Microsoft JhengHei"/>
                        <a:buNone/>
                      </a:pPr>
                      <a:r>
                        <a:rPr lang="en-US" sz="3600" b="1" dirty="0" err="1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Noto Sans TC"/>
                          <a:ea typeface="Noto Sans TC"/>
                          <a:cs typeface="Noto Sans TC"/>
                          <a:sym typeface="Noto Sans TC"/>
                        </a:rPr>
                        <a:t>藝術領域</a:t>
                      </a:r>
                      <a:endParaRPr sz="2100" b="1" dirty="0">
                        <a:solidFill>
                          <a:schemeClr val="accent4">
                            <a:lumMod val="50000"/>
                          </a:schemeClr>
                        </a:solidFill>
                        <a:latin typeface="Noto Sans TC"/>
                        <a:ea typeface="Noto Sans TC"/>
                        <a:cs typeface="Noto Sans TC"/>
                        <a:sym typeface="Noto Sans TC"/>
                      </a:endParaRPr>
                    </a:p>
                  </a:txBody>
                  <a:tcPr marL="54000" marR="54000" marT="54000" marB="5400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600" b="1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Noto Sans TC"/>
                          <a:ea typeface="Noto Sans TC"/>
                          <a:cs typeface="Noto Sans TC"/>
                          <a:sym typeface="Noto Sans TC"/>
                        </a:rPr>
                        <a:t>6</a:t>
                      </a:r>
                      <a:endParaRPr sz="3600" b="1">
                        <a:solidFill>
                          <a:schemeClr val="accent4">
                            <a:lumMod val="50000"/>
                          </a:schemeClr>
                        </a:solidFill>
                        <a:latin typeface="Noto Sans TC"/>
                        <a:ea typeface="Noto Sans TC"/>
                        <a:cs typeface="Noto Sans TC"/>
                        <a:sym typeface="Noto Sans TC"/>
                      </a:endParaRPr>
                    </a:p>
                  </a:txBody>
                  <a:tcPr marL="54000" marR="54000" marT="54000" marB="54000"/>
                </a:tc>
                <a:tc gridSpan="2" vMerge="1">
                  <a:txBody>
                    <a:bodyPr/>
                    <a:lstStyle/>
                    <a:p>
                      <a:endParaRPr lang="zh-TW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zh-TW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5664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600"/>
                        <a:buFont typeface="Microsoft JhengHei"/>
                        <a:buNone/>
                      </a:pPr>
                      <a:r>
                        <a:rPr lang="en-US" sz="3600" b="1" dirty="0" err="1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Noto Sans TC"/>
                          <a:ea typeface="Noto Sans TC"/>
                          <a:cs typeface="Noto Sans TC"/>
                          <a:sym typeface="Noto Sans TC"/>
                        </a:rPr>
                        <a:t>綜合領域</a:t>
                      </a:r>
                      <a:endParaRPr sz="2100" b="1" dirty="0">
                        <a:solidFill>
                          <a:schemeClr val="accent4">
                            <a:lumMod val="50000"/>
                          </a:schemeClr>
                        </a:solidFill>
                        <a:latin typeface="Noto Sans TC"/>
                        <a:ea typeface="Noto Sans TC"/>
                        <a:cs typeface="Noto Sans TC"/>
                        <a:sym typeface="Noto Sans TC"/>
                      </a:endParaRPr>
                    </a:p>
                  </a:txBody>
                  <a:tcPr marL="54000" marR="54000" marT="54000" marB="5400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600" b="1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Noto Sans TC"/>
                          <a:ea typeface="Noto Sans TC"/>
                          <a:cs typeface="Noto Sans TC"/>
                          <a:sym typeface="Noto Sans TC"/>
                        </a:rPr>
                        <a:t>6</a:t>
                      </a:r>
                      <a:endParaRPr sz="3600" b="1" dirty="0">
                        <a:solidFill>
                          <a:schemeClr val="accent4">
                            <a:lumMod val="50000"/>
                          </a:schemeClr>
                        </a:solidFill>
                        <a:latin typeface="Noto Sans TC"/>
                        <a:ea typeface="Noto Sans TC"/>
                        <a:cs typeface="Noto Sans TC"/>
                        <a:sym typeface="Noto Sans TC"/>
                      </a:endParaRPr>
                    </a:p>
                  </a:txBody>
                  <a:tcPr marL="54000" marR="54000" marT="54000" marB="54000"/>
                </a:tc>
                <a:tc gridSpan="2" vMerge="1">
                  <a:txBody>
                    <a:bodyPr/>
                    <a:lstStyle/>
                    <a:p>
                      <a:endParaRPr lang="zh-TW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zh-TW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5664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600"/>
                        <a:buFont typeface="Microsoft JhengHei"/>
                        <a:buNone/>
                      </a:pPr>
                      <a:r>
                        <a:rPr lang="en-US" sz="3600" b="1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Noto Sans TC"/>
                          <a:ea typeface="Noto Sans TC"/>
                          <a:cs typeface="Noto Sans TC"/>
                          <a:sym typeface="Noto Sans TC"/>
                        </a:rPr>
                        <a:t>科技領域</a:t>
                      </a:r>
                      <a:endParaRPr sz="2100" b="1">
                        <a:solidFill>
                          <a:schemeClr val="accent4">
                            <a:lumMod val="50000"/>
                          </a:schemeClr>
                        </a:solidFill>
                        <a:latin typeface="Noto Sans TC"/>
                        <a:ea typeface="Noto Sans TC"/>
                        <a:cs typeface="Noto Sans TC"/>
                        <a:sym typeface="Noto Sans TC"/>
                      </a:endParaRPr>
                    </a:p>
                  </a:txBody>
                  <a:tcPr marL="54000" marR="54000" marT="54000" marB="5400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600" b="1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Noto Sans TC"/>
                          <a:ea typeface="Noto Sans TC"/>
                          <a:cs typeface="Noto Sans TC"/>
                          <a:sym typeface="Noto Sans TC"/>
                        </a:rPr>
                        <a:t>6</a:t>
                      </a:r>
                      <a:endParaRPr sz="3600" b="1" dirty="0">
                        <a:solidFill>
                          <a:schemeClr val="accent4">
                            <a:lumMod val="50000"/>
                          </a:schemeClr>
                        </a:solidFill>
                        <a:latin typeface="Noto Sans TC"/>
                        <a:ea typeface="Noto Sans TC"/>
                        <a:cs typeface="Noto Sans TC"/>
                        <a:sym typeface="Noto Sans TC"/>
                      </a:endParaRPr>
                    </a:p>
                  </a:txBody>
                  <a:tcPr marL="54000" marR="54000" marT="54000" marB="54000"/>
                </a:tc>
                <a:tc gridSpan="2" vMerge="1">
                  <a:txBody>
                    <a:bodyPr/>
                    <a:lstStyle/>
                    <a:p>
                      <a:endParaRPr lang="zh-TW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zh-TW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89044">
                <a:tc grid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Pts val="3600"/>
                        <a:buFont typeface="Microsoft JhengHei"/>
                        <a:buNone/>
                      </a:pPr>
                      <a:r>
                        <a:rPr lang="en-US" sz="3600" dirty="0">
                          <a:solidFill>
                            <a:srgbClr val="C00000"/>
                          </a:solidFill>
                          <a:latin typeface="Noto Sans TC"/>
                          <a:ea typeface="Noto Sans TC"/>
                          <a:cs typeface="Noto Sans TC"/>
                          <a:sym typeface="Noto Sans TC"/>
                        </a:rPr>
                        <a:t>以上4領域</a:t>
                      </a:r>
                      <a:endParaRPr sz="3600" dirty="0">
                        <a:solidFill>
                          <a:srgbClr val="C00000"/>
                        </a:solidFill>
                        <a:latin typeface="Noto Sans TC"/>
                        <a:ea typeface="Noto Sans TC"/>
                        <a:cs typeface="Noto Sans TC"/>
                        <a:sym typeface="Noto Sans TC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Pts val="3600"/>
                        <a:buFont typeface="Microsoft JhengHei"/>
                        <a:buNone/>
                      </a:pPr>
                      <a:r>
                        <a:rPr lang="en-US" sz="3600" dirty="0">
                          <a:solidFill>
                            <a:srgbClr val="C00000"/>
                          </a:solidFill>
                          <a:latin typeface="Noto Sans TC"/>
                          <a:ea typeface="Noto Sans TC"/>
                          <a:cs typeface="Noto Sans TC"/>
                          <a:sym typeface="Noto Sans TC"/>
                        </a:rPr>
                        <a:t>前5學期平均成績及格者</a:t>
                      </a:r>
                      <a:endParaRPr sz="3600" dirty="0">
                        <a:solidFill>
                          <a:srgbClr val="C00000"/>
                        </a:solidFill>
                        <a:latin typeface="Noto Sans TC"/>
                        <a:ea typeface="Noto Sans TC"/>
                        <a:cs typeface="Noto Sans TC"/>
                        <a:sym typeface="Noto Sans TC"/>
                      </a:endParaRPr>
                    </a:p>
                  </a:txBody>
                  <a:tcPr marL="54000" marR="54000" marT="54000" marB="54000" anchor="ctr"/>
                </a:tc>
                <a:tc hMerge="1">
                  <a:txBody>
                    <a:bodyPr/>
                    <a:lstStyle/>
                    <a:p>
                      <a:endParaRPr lang="zh-TW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zh-TW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zh-TW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28" name="Google Shape;328;g31ee193a151_3_372"/>
          <p:cNvSpPr txBox="1"/>
          <p:nvPr/>
        </p:nvSpPr>
        <p:spPr>
          <a:xfrm>
            <a:off x="265176" y="261101"/>
            <a:ext cx="13099500" cy="93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0" rIns="137150" bIns="0" anchor="ctr" anchorCtr="0">
            <a:normAutofit lnSpcReduction="10000"/>
          </a:bodyPr>
          <a:lstStyle/>
          <a:p>
            <a:pPr algn="ctr">
              <a:lnSpc>
                <a:spcPct val="90000"/>
              </a:lnSpc>
            </a:pPr>
            <a:r>
              <a:rPr lang="en-US" sz="7041" dirty="0">
                <a:solidFill>
                  <a:schemeClr val="accent4">
                    <a:lumMod val="50000"/>
                  </a:schemeClr>
                </a:solidFill>
                <a:latin typeface="Noto Sans TC"/>
                <a:ea typeface="Noto Sans TC"/>
                <a:cs typeface="Noto Sans TC"/>
                <a:sym typeface="Noto Sans TC"/>
              </a:rPr>
              <a:t>7 </a:t>
            </a:r>
            <a:r>
              <a:rPr lang="en-US" sz="7041" dirty="0" err="1">
                <a:solidFill>
                  <a:schemeClr val="accent4">
                    <a:lumMod val="50000"/>
                  </a:schemeClr>
                </a:solidFill>
                <a:latin typeface="Noto Sans TC"/>
                <a:ea typeface="Noto Sans TC"/>
                <a:cs typeface="Noto Sans TC"/>
                <a:sym typeface="Noto Sans TC"/>
              </a:rPr>
              <a:t>級總積分</a:t>
            </a:r>
            <a:r>
              <a:rPr lang="en-US" sz="7041" dirty="0">
                <a:solidFill>
                  <a:schemeClr val="accent4">
                    <a:lumMod val="50000"/>
                  </a:schemeClr>
                </a:solidFill>
                <a:latin typeface="Noto Sans TC"/>
                <a:ea typeface="Noto Sans TC"/>
                <a:cs typeface="Noto Sans TC"/>
                <a:sym typeface="Noto Sans TC"/>
              </a:rPr>
              <a:t> 108方案</a:t>
            </a:r>
            <a:endParaRPr sz="5499" dirty="0">
              <a:solidFill>
                <a:schemeClr val="accent4">
                  <a:lumMod val="50000"/>
                </a:schemeClr>
              </a:solidFill>
              <a:latin typeface="Noto Sans TC"/>
              <a:ea typeface="Noto Sans TC"/>
              <a:cs typeface="Noto Sans TC"/>
              <a:sym typeface="Noto Sans TC"/>
            </a:endParaRPr>
          </a:p>
        </p:txBody>
      </p:sp>
      <p:grpSp>
        <p:nvGrpSpPr>
          <p:cNvPr id="329" name="Google Shape;329;g31ee193a151_3_372"/>
          <p:cNvGrpSpPr/>
          <p:nvPr/>
        </p:nvGrpSpPr>
        <p:grpSpPr>
          <a:xfrm>
            <a:off x="13316368" y="183272"/>
            <a:ext cx="5010560" cy="1107450"/>
            <a:chOff x="9622624" y="115622"/>
            <a:chExt cx="2801700" cy="738300"/>
          </a:xfrm>
        </p:grpSpPr>
        <p:sp>
          <p:nvSpPr>
            <p:cNvPr id="330" name="Google Shape;330;g31ee193a151_3_372"/>
            <p:cNvSpPr/>
            <p:nvPr/>
          </p:nvSpPr>
          <p:spPr>
            <a:xfrm>
              <a:off x="9622624" y="115622"/>
              <a:ext cx="2801700" cy="738300"/>
            </a:xfrm>
            <a:prstGeom prst="roundRect">
              <a:avLst>
                <a:gd name="adj" fmla="val 16667"/>
              </a:avLst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txBody>
            <a:bodyPr spcFirstLastPara="1" wrap="square" lIns="137150" tIns="68550" rIns="137150" bIns="68550" anchor="ctr" anchorCtr="0">
              <a:noAutofit/>
            </a:bodyPr>
            <a:lstStyle/>
            <a:p>
              <a:pPr algn="ctr"/>
              <a:endParaRPr sz="27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1" name="Google Shape;331;g31ee193a151_3_372"/>
            <p:cNvSpPr/>
            <p:nvPr/>
          </p:nvSpPr>
          <p:spPr>
            <a:xfrm>
              <a:off x="9622627" y="186322"/>
              <a:ext cx="2569200" cy="646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7150" tIns="68550" rIns="137150" bIns="68550" anchor="t" anchorCtr="0">
              <a:noAutofit/>
            </a:bodyPr>
            <a:lstStyle/>
            <a:p>
              <a:pPr algn="ctr"/>
              <a:r>
                <a:rPr lang="en-US" sz="5400" dirty="0" err="1">
                  <a:solidFill>
                    <a:schemeClr val="lt1"/>
                  </a:solidFill>
                  <a:latin typeface="Shippori Antique B1"/>
                  <a:ea typeface="Shippori Antique B1"/>
                  <a:cs typeface="Shippori Antique B1"/>
                  <a:sym typeface="Shippori Antique B1"/>
                </a:rPr>
                <a:t>分區免試入學</a:t>
              </a:r>
              <a:endParaRPr sz="2100" dirty="0">
                <a:latin typeface="Shippori Antique B1"/>
                <a:ea typeface="Shippori Antique B1"/>
                <a:cs typeface="Shippori Antique B1"/>
                <a:sym typeface="Shippori Antique B1"/>
              </a:endParaRPr>
            </a:p>
          </p:txBody>
        </p:sp>
      </p:grpSp>
      <p:sp>
        <p:nvSpPr>
          <p:cNvPr id="333" name="Google Shape;333;g31ee193a151_3_372"/>
          <p:cNvSpPr txBox="1"/>
          <p:nvPr/>
        </p:nvSpPr>
        <p:spPr>
          <a:xfrm>
            <a:off x="1069841" y="9036665"/>
            <a:ext cx="16429200" cy="1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t" anchorCtr="0">
            <a:spAutoFit/>
          </a:bodyPr>
          <a:lstStyle/>
          <a:p>
            <a:r>
              <a:rPr lang="en-US" sz="3499" dirty="0">
                <a:solidFill>
                  <a:srgbClr val="6767AB"/>
                </a:solidFill>
                <a:latin typeface="Noto Sans TC"/>
                <a:ea typeface="Noto Sans TC"/>
                <a:cs typeface="Noto Sans TC"/>
                <a:sym typeface="Noto Sans TC"/>
              </a:rPr>
              <a:t>比序順次：1️⃣</a:t>
            </a:r>
            <a:r>
              <a:rPr lang="en-US" sz="3499" dirty="0" err="1">
                <a:solidFill>
                  <a:srgbClr val="6767AB"/>
                </a:solidFill>
                <a:latin typeface="Noto Sans TC"/>
                <a:ea typeface="Noto Sans TC"/>
                <a:cs typeface="Noto Sans TC"/>
                <a:sym typeface="Noto Sans TC"/>
              </a:rPr>
              <a:t>總積分</a:t>
            </a:r>
            <a:r>
              <a:rPr lang="en-US" sz="3499" dirty="0">
                <a:solidFill>
                  <a:srgbClr val="6767AB"/>
                </a:solidFill>
                <a:latin typeface="Noto Sans TC"/>
                <a:ea typeface="Noto Sans TC"/>
                <a:cs typeface="Noto Sans TC"/>
                <a:sym typeface="Noto Sans TC"/>
              </a:rPr>
              <a:t>(108)→2️⃣</a:t>
            </a:r>
            <a:r>
              <a:rPr lang="en-US" sz="3499" dirty="0" err="1">
                <a:solidFill>
                  <a:srgbClr val="6767AB"/>
                </a:solidFill>
                <a:latin typeface="Noto Sans TC"/>
                <a:ea typeface="Noto Sans TC"/>
                <a:cs typeface="Noto Sans TC"/>
                <a:sym typeface="Noto Sans TC"/>
              </a:rPr>
              <a:t>多元學習表現</a:t>
            </a:r>
            <a:r>
              <a:rPr lang="en-US" sz="3499" dirty="0">
                <a:solidFill>
                  <a:srgbClr val="6767AB"/>
                </a:solidFill>
                <a:latin typeface="Noto Sans TC"/>
                <a:ea typeface="Noto Sans TC"/>
                <a:cs typeface="Noto Sans TC"/>
                <a:sym typeface="Noto Sans TC"/>
              </a:rPr>
              <a:t>(36)→ 3️⃣</a:t>
            </a:r>
            <a:r>
              <a:rPr lang="en-US" sz="3499" dirty="0" err="1">
                <a:solidFill>
                  <a:srgbClr val="6767AB"/>
                </a:solidFill>
                <a:latin typeface="Noto Sans TC"/>
                <a:ea typeface="Noto Sans TC"/>
                <a:cs typeface="Noto Sans TC"/>
                <a:sym typeface="Noto Sans TC"/>
              </a:rPr>
              <a:t>國中教育會考</a:t>
            </a:r>
            <a:r>
              <a:rPr lang="en-US" sz="3499" dirty="0">
                <a:solidFill>
                  <a:srgbClr val="6767AB"/>
                </a:solidFill>
                <a:latin typeface="Noto Sans TC"/>
                <a:ea typeface="Noto Sans TC"/>
                <a:cs typeface="Noto Sans TC"/>
                <a:sym typeface="Noto Sans TC"/>
              </a:rPr>
              <a:t>(36)→</a:t>
            </a:r>
            <a:br>
              <a:rPr lang="en-US" sz="3499" dirty="0">
                <a:solidFill>
                  <a:srgbClr val="6767AB"/>
                </a:solidFill>
                <a:latin typeface="Noto Sans TC"/>
                <a:ea typeface="Noto Sans TC"/>
                <a:cs typeface="Noto Sans TC"/>
                <a:sym typeface="Noto Sans TC"/>
              </a:rPr>
            </a:br>
            <a:r>
              <a:rPr lang="en-US" sz="3499" dirty="0">
                <a:solidFill>
                  <a:srgbClr val="6767AB"/>
                </a:solidFill>
                <a:latin typeface="Noto Sans TC"/>
                <a:ea typeface="Noto Sans TC"/>
                <a:cs typeface="Noto Sans TC"/>
                <a:sym typeface="Noto Sans TC"/>
              </a:rPr>
              <a:t> 4️⃣</a:t>
            </a:r>
            <a:r>
              <a:rPr lang="en-US" sz="3499" dirty="0" err="1">
                <a:solidFill>
                  <a:srgbClr val="6767AB"/>
                </a:solidFill>
                <a:latin typeface="Noto Sans TC"/>
                <a:ea typeface="Noto Sans TC"/>
                <a:cs typeface="Noto Sans TC"/>
                <a:sym typeface="Noto Sans TC"/>
              </a:rPr>
              <a:t>志願序積分</a:t>
            </a:r>
            <a:r>
              <a:rPr lang="en-US" sz="3499" dirty="0">
                <a:solidFill>
                  <a:srgbClr val="6767AB"/>
                </a:solidFill>
                <a:latin typeface="Noto Sans TC"/>
                <a:ea typeface="Noto Sans TC"/>
                <a:cs typeface="Noto Sans TC"/>
                <a:sym typeface="Noto Sans TC"/>
              </a:rPr>
              <a:t>(36)→</a:t>
            </a:r>
            <a:r>
              <a:rPr lang="en-US" sz="3499" dirty="0">
                <a:solidFill>
                  <a:schemeClr val="dk1"/>
                </a:solidFill>
                <a:latin typeface="Noto Sans TC"/>
                <a:ea typeface="Noto Sans TC"/>
                <a:cs typeface="Noto Sans TC"/>
                <a:sym typeface="Noto Sans TC"/>
              </a:rPr>
              <a:t>5️⃣</a:t>
            </a:r>
            <a:r>
              <a:rPr lang="en-US" sz="3499" dirty="0" err="1">
                <a:solidFill>
                  <a:srgbClr val="C00000"/>
                </a:solidFill>
                <a:latin typeface="Noto Sans TC"/>
                <a:ea typeface="Noto Sans TC"/>
                <a:cs typeface="Noto Sans TC"/>
                <a:sym typeface="Noto Sans TC"/>
              </a:rPr>
              <a:t>國文</a:t>
            </a:r>
            <a:r>
              <a:rPr lang="en-US" sz="3499" dirty="0">
                <a:solidFill>
                  <a:schemeClr val="dk1"/>
                </a:solidFill>
                <a:latin typeface="Noto Sans TC"/>
                <a:ea typeface="Noto Sans TC"/>
                <a:cs typeface="Noto Sans TC"/>
                <a:sym typeface="Noto Sans TC"/>
              </a:rPr>
              <a:t>→ 6️⃣</a:t>
            </a:r>
            <a:r>
              <a:rPr lang="en-US" sz="3499" dirty="0" err="1">
                <a:solidFill>
                  <a:srgbClr val="C00000"/>
                </a:solidFill>
                <a:latin typeface="Noto Sans TC"/>
                <a:ea typeface="Noto Sans TC"/>
                <a:cs typeface="Noto Sans TC"/>
                <a:sym typeface="Noto Sans TC"/>
              </a:rPr>
              <a:t>數學</a:t>
            </a:r>
            <a:r>
              <a:rPr lang="en-US" sz="3499" dirty="0">
                <a:solidFill>
                  <a:schemeClr val="dk1"/>
                </a:solidFill>
                <a:latin typeface="Noto Sans TC"/>
                <a:ea typeface="Noto Sans TC"/>
                <a:cs typeface="Noto Sans TC"/>
                <a:sym typeface="Noto Sans TC"/>
              </a:rPr>
              <a:t>→ 7️⃣</a:t>
            </a:r>
            <a:r>
              <a:rPr lang="en-US" sz="3499" dirty="0" err="1">
                <a:solidFill>
                  <a:srgbClr val="C00000"/>
                </a:solidFill>
                <a:latin typeface="Noto Sans TC"/>
                <a:ea typeface="Noto Sans TC"/>
                <a:cs typeface="Noto Sans TC"/>
                <a:sym typeface="Noto Sans TC"/>
              </a:rPr>
              <a:t>英文</a:t>
            </a:r>
            <a:r>
              <a:rPr lang="en-US" sz="3499" dirty="0">
                <a:solidFill>
                  <a:schemeClr val="dk1"/>
                </a:solidFill>
                <a:latin typeface="Noto Sans TC"/>
                <a:ea typeface="Noto Sans TC"/>
                <a:cs typeface="Noto Sans TC"/>
                <a:sym typeface="Noto Sans TC"/>
              </a:rPr>
              <a:t>→ 8️⃣</a:t>
            </a:r>
            <a:r>
              <a:rPr lang="en-US" sz="3499" dirty="0" err="1">
                <a:solidFill>
                  <a:srgbClr val="C00000"/>
                </a:solidFill>
                <a:latin typeface="Noto Sans TC"/>
                <a:ea typeface="Noto Sans TC"/>
                <a:cs typeface="Noto Sans TC"/>
                <a:sym typeface="Noto Sans TC"/>
              </a:rPr>
              <a:t>社會</a:t>
            </a:r>
            <a:r>
              <a:rPr lang="en-US" sz="3499" dirty="0">
                <a:solidFill>
                  <a:schemeClr val="dk1"/>
                </a:solidFill>
                <a:latin typeface="Noto Sans TC"/>
                <a:ea typeface="Noto Sans TC"/>
                <a:cs typeface="Noto Sans TC"/>
                <a:sym typeface="Noto Sans TC"/>
              </a:rPr>
              <a:t>→ 9️⃣</a:t>
            </a:r>
            <a:r>
              <a:rPr lang="en-US" sz="3499" dirty="0" err="1">
                <a:solidFill>
                  <a:srgbClr val="C00000"/>
                </a:solidFill>
                <a:latin typeface="Noto Sans TC"/>
                <a:ea typeface="Noto Sans TC"/>
                <a:cs typeface="Noto Sans TC"/>
                <a:sym typeface="Noto Sans TC"/>
              </a:rPr>
              <a:t>自然</a:t>
            </a:r>
            <a:r>
              <a:rPr lang="en-US" sz="3499" dirty="0">
                <a:solidFill>
                  <a:schemeClr val="dk1"/>
                </a:solidFill>
                <a:latin typeface="Noto Sans TC"/>
                <a:ea typeface="Noto Sans TC"/>
                <a:cs typeface="Noto Sans TC"/>
                <a:sym typeface="Noto Sans TC"/>
              </a:rPr>
              <a:t>→🔟</a:t>
            </a:r>
            <a:r>
              <a:rPr lang="en-US" sz="3499" dirty="0" err="1">
                <a:solidFill>
                  <a:srgbClr val="C00000"/>
                </a:solidFill>
                <a:latin typeface="Noto Sans TC"/>
                <a:ea typeface="Noto Sans TC"/>
                <a:cs typeface="Noto Sans TC"/>
                <a:sym typeface="Noto Sans TC"/>
              </a:rPr>
              <a:t>寫作</a:t>
            </a:r>
            <a:endParaRPr sz="2000" dirty="0">
              <a:latin typeface="Noto Sans TC"/>
              <a:ea typeface="Noto Sans TC"/>
              <a:cs typeface="Noto Sans TC"/>
              <a:sym typeface="Noto Sans TC"/>
            </a:endParaRPr>
          </a:p>
        </p:txBody>
      </p:sp>
      <p:sp>
        <p:nvSpPr>
          <p:cNvPr id="334" name="Google Shape;334;g31ee193a151_3_372"/>
          <p:cNvSpPr txBox="1"/>
          <p:nvPr/>
        </p:nvSpPr>
        <p:spPr>
          <a:xfrm>
            <a:off x="12623502" y="6933247"/>
            <a:ext cx="4201200" cy="16619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t" anchorCtr="0">
            <a:spAutoFit/>
          </a:bodyPr>
          <a:lstStyle/>
          <a:p>
            <a:r>
              <a:rPr lang="en-US" sz="3300" dirty="0" err="1">
                <a:solidFill>
                  <a:srgbClr val="434343"/>
                </a:solidFill>
                <a:highlight>
                  <a:srgbClr val="FFCCFF"/>
                </a:highlight>
                <a:latin typeface="Noto Sans TC"/>
                <a:ea typeface="Noto Sans TC"/>
                <a:cs typeface="Noto Sans TC"/>
                <a:sym typeface="Noto Sans TC"/>
              </a:rPr>
              <a:t>同校、兩個以上科別連續選填，則視為同一志願，積分相同</a:t>
            </a:r>
            <a:r>
              <a:rPr lang="en-US" sz="3300" dirty="0">
                <a:solidFill>
                  <a:srgbClr val="434343"/>
                </a:solidFill>
                <a:highlight>
                  <a:srgbClr val="FFCCFF"/>
                </a:highlight>
                <a:latin typeface="Noto Sans TC"/>
                <a:ea typeface="Noto Sans TC"/>
                <a:cs typeface="Noto Sans TC"/>
                <a:sym typeface="Noto Sans TC"/>
              </a:rPr>
              <a:t>。</a:t>
            </a:r>
            <a:endParaRPr sz="3300" dirty="0">
              <a:solidFill>
                <a:srgbClr val="434343"/>
              </a:solidFill>
              <a:highlight>
                <a:srgbClr val="FFCCFF"/>
              </a:highlight>
              <a:latin typeface="Noto Sans TC"/>
              <a:ea typeface="Noto Sans TC"/>
              <a:cs typeface="Noto Sans TC"/>
              <a:sym typeface="Noto Sans TC"/>
            </a:endParaRPr>
          </a:p>
        </p:txBody>
      </p:sp>
      <p:cxnSp>
        <p:nvCxnSpPr>
          <p:cNvPr id="2" name="Google Shape;362;g31ee193a151_3_1052">
            <a:extLst>
              <a:ext uri="{FF2B5EF4-FFF2-40B4-BE49-F238E27FC236}">
                <a16:creationId xmlns:a16="http://schemas.microsoft.com/office/drawing/2014/main" id="{2FF43791-3B59-74BF-D3EF-A351A29D754A}"/>
              </a:ext>
            </a:extLst>
          </p:cNvPr>
          <p:cNvCxnSpPr>
            <a:cxnSpLocks/>
          </p:cNvCxnSpPr>
          <p:nvPr/>
        </p:nvCxnSpPr>
        <p:spPr>
          <a:xfrm>
            <a:off x="223052" y="1211039"/>
            <a:ext cx="13684019" cy="0"/>
          </a:xfrm>
          <a:prstGeom prst="straightConnector1">
            <a:avLst/>
          </a:prstGeom>
          <a:noFill/>
          <a:ln w="38100" cap="flat" cmpd="sng">
            <a:solidFill>
              <a:schemeClr val="accent4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3" name="圖片 2">
            <a:extLst>
              <a:ext uri="{FF2B5EF4-FFF2-40B4-BE49-F238E27FC236}">
                <a16:creationId xmlns:a16="http://schemas.microsoft.com/office/drawing/2014/main" id="{D3900287-9DBC-830E-F9B9-7A0BCCA1E6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4" t="59614" r="35271" b="19630"/>
          <a:stretch/>
        </p:blipFill>
        <p:spPr>
          <a:xfrm>
            <a:off x="1399" y="9135706"/>
            <a:ext cx="1575122" cy="1085966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2013528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400"/>
                                        <p:tgtEl>
                                          <p:spTgt spid="3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400"/>
                                        <p:tgtEl>
                                          <p:spTgt spid="3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400"/>
                                        <p:tgtEl>
                                          <p:spTgt spid="3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229385">
            <a:off x="5037392" y="5312183"/>
            <a:ext cx="2850665" cy="3548484"/>
          </a:xfrm>
          <a:custGeom>
            <a:avLst/>
            <a:gdLst/>
            <a:ahLst/>
            <a:cxnLst/>
            <a:rect l="l" t="t" r="r" b="b"/>
            <a:pathLst>
              <a:path w="2850665" h="3548484">
                <a:moveTo>
                  <a:pt x="0" y="0"/>
                </a:moveTo>
                <a:lnTo>
                  <a:pt x="2850665" y="0"/>
                </a:lnTo>
                <a:lnTo>
                  <a:pt x="2850665" y="3548484"/>
                </a:lnTo>
                <a:lnTo>
                  <a:pt x="0" y="35484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800903">
            <a:off x="2603354" y="1745292"/>
            <a:ext cx="3793994" cy="4286808"/>
          </a:xfrm>
          <a:custGeom>
            <a:avLst/>
            <a:gdLst/>
            <a:ahLst/>
            <a:cxnLst/>
            <a:rect l="l" t="t" r="r" b="b"/>
            <a:pathLst>
              <a:path w="3793994" h="4286808">
                <a:moveTo>
                  <a:pt x="0" y="0"/>
                </a:moveTo>
                <a:lnTo>
                  <a:pt x="3793994" y="0"/>
                </a:lnTo>
                <a:lnTo>
                  <a:pt x="3793994" y="4286808"/>
                </a:lnTo>
                <a:lnTo>
                  <a:pt x="0" y="428680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1899822">
            <a:off x="1628989" y="5802470"/>
            <a:ext cx="2775054" cy="3478651"/>
          </a:xfrm>
          <a:custGeom>
            <a:avLst/>
            <a:gdLst/>
            <a:ahLst/>
            <a:cxnLst/>
            <a:rect l="l" t="t" r="r" b="b"/>
            <a:pathLst>
              <a:path w="2775054" h="3478651">
                <a:moveTo>
                  <a:pt x="0" y="0"/>
                </a:moveTo>
                <a:lnTo>
                  <a:pt x="2775054" y="0"/>
                </a:lnTo>
                <a:lnTo>
                  <a:pt x="2775054" y="3478650"/>
                </a:lnTo>
                <a:lnTo>
                  <a:pt x="0" y="347865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3254659">
            <a:off x="6310242" y="2858935"/>
            <a:ext cx="1771035" cy="1771035"/>
          </a:xfrm>
          <a:custGeom>
            <a:avLst/>
            <a:gdLst/>
            <a:ahLst/>
            <a:cxnLst/>
            <a:rect l="l" t="t" r="r" b="b"/>
            <a:pathLst>
              <a:path w="1771035" h="1771035">
                <a:moveTo>
                  <a:pt x="0" y="0"/>
                </a:moveTo>
                <a:lnTo>
                  <a:pt x="1771035" y="0"/>
                </a:lnTo>
                <a:lnTo>
                  <a:pt x="1771035" y="1771035"/>
                </a:lnTo>
                <a:lnTo>
                  <a:pt x="0" y="177103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4888324">
            <a:off x="1484143" y="4244724"/>
            <a:ext cx="1703899" cy="1471549"/>
          </a:xfrm>
          <a:custGeom>
            <a:avLst/>
            <a:gdLst/>
            <a:ahLst/>
            <a:cxnLst/>
            <a:rect l="l" t="t" r="r" b="b"/>
            <a:pathLst>
              <a:path w="1703899" h="1471549">
                <a:moveTo>
                  <a:pt x="0" y="0"/>
                </a:moveTo>
                <a:lnTo>
                  <a:pt x="1703899" y="0"/>
                </a:lnTo>
                <a:lnTo>
                  <a:pt x="1703899" y="1471549"/>
                </a:lnTo>
                <a:lnTo>
                  <a:pt x="0" y="147154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4500351" y="8437541"/>
            <a:ext cx="421914" cy="421914"/>
            <a:chOff x="0" y="0"/>
            <a:chExt cx="6350000" cy="63500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27932"/>
            </a:solidFill>
          </p:spPr>
        </p:sp>
      </p:grpSp>
      <p:sp>
        <p:nvSpPr>
          <p:cNvPr id="9" name="TextBox 9"/>
          <p:cNvSpPr txBox="1"/>
          <p:nvPr/>
        </p:nvSpPr>
        <p:spPr>
          <a:xfrm>
            <a:off x="8666701" y="3524250"/>
            <a:ext cx="8592599" cy="3228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719"/>
              </a:lnSpc>
            </a:pPr>
            <a:r>
              <a:rPr lang="en-US" sz="10599" dirty="0">
                <a:solidFill>
                  <a:srgbClr val="FFFFFF"/>
                </a:solidFill>
                <a:latin typeface="芫荽"/>
                <a:ea typeface="芫荽"/>
                <a:cs typeface="芫荽"/>
                <a:sym typeface="芫荽"/>
              </a:rPr>
              <a:t>11</a:t>
            </a:r>
            <a:r>
              <a:rPr lang="en-US" altLang="zh-TW" sz="10599" dirty="0">
                <a:solidFill>
                  <a:srgbClr val="FFFFFF"/>
                </a:solidFill>
                <a:latin typeface="芫荽"/>
                <a:ea typeface="芫荽"/>
                <a:cs typeface="芫荽"/>
                <a:sym typeface="芫荽"/>
              </a:rPr>
              <a:t>5</a:t>
            </a:r>
            <a:r>
              <a:rPr lang="en-US" sz="10599" dirty="0">
                <a:solidFill>
                  <a:srgbClr val="FFFFFF"/>
                </a:solidFill>
                <a:latin typeface="芫荽"/>
                <a:ea typeface="芫荽"/>
                <a:cs typeface="芫荽"/>
                <a:sym typeface="芫荽"/>
              </a:rPr>
              <a:t>師大附中</a:t>
            </a:r>
          </a:p>
          <a:p>
            <a:pPr marL="0" lvl="0" indent="0" algn="ctr">
              <a:lnSpc>
                <a:spcPts val="12719"/>
              </a:lnSpc>
              <a:spcBef>
                <a:spcPct val="0"/>
              </a:spcBef>
            </a:pPr>
            <a:r>
              <a:rPr lang="en-US" sz="10599" dirty="0" err="1">
                <a:solidFill>
                  <a:srgbClr val="FFFFFF"/>
                </a:solidFill>
                <a:latin typeface="芫荽"/>
                <a:ea typeface="芫荽"/>
                <a:cs typeface="芫荽"/>
                <a:sym typeface="芫荽"/>
              </a:rPr>
              <a:t>直升入學</a:t>
            </a:r>
            <a:endParaRPr lang="en-US" sz="10599" dirty="0">
              <a:solidFill>
                <a:srgbClr val="FFFFFF"/>
              </a:solidFill>
              <a:latin typeface="芫荽"/>
              <a:ea typeface="芫荽"/>
              <a:cs typeface="芫荽"/>
              <a:sym typeface="芫荽"/>
            </a:endParaRPr>
          </a:p>
        </p:txBody>
      </p:sp>
      <p:sp>
        <p:nvSpPr>
          <p:cNvPr id="10" name="Freeform 10"/>
          <p:cNvSpPr/>
          <p:nvPr/>
        </p:nvSpPr>
        <p:spPr>
          <a:xfrm rot="-3022283">
            <a:off x="2995187" y="1289652"/>
            <a:ext cx="796040" cy="796040"/>
          </a:xfrm>
          <a:custGeom>
            <a:avLst/>
            <a:gdLst/>
            <a:ahLst/>
            <a:cxnLst/>
            <a:rect l="l" t="t" r="r" b="b"/>
            <a:pathLst>
              <a:path w="796040" h="796040">
                <a:moveTo>
                  <a:pt x="0" y="0"/>
                </a:moveTo>
                <a:lnTo>
                  <a:pt x="796040" y="0"/>
                </a:lnTo>
                <a:lnTo>
                  <a:pt x="796040" y="796041"/>
                </a:lnTo>
                <a:lnTo>
                  <a:pt x="0" y="79604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644578" y="493212"/>
            <a:ext cx="12542945" cy="16350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2880"/>
              </a:lnSpc>
              <a:spcBef>
                <a:spcPct val="0"/>
              </a:spcBef>
            </a:pPr>
            <a:r>
              <a:rPr lang="en-US" sz="10733">
                <a:solidFill>
                  <a:srgbClr val="FFDA55"/>
                </a:solidFill>
                <a:latin typeface="芫荽"/>
                <a:ea typeface="芫荽"/>
                <a:cs typeface="芫荽"/>
                <a:sym typeface="芫荽"/>
              </a:rPr>
              <a:t>直升重要資訊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423001" y="5055622"/>
            <a:ext cx="5230837" cy="4283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400"/>
              </a:lnSpc>
            </a:pPr>
            <a:r>
              <a:rPr lang="en-US" sz="8000" dirty="0" err="1">
                <a:solidFill>
                  <a:srgbClr val="FFFFFF"/>
                </a:solidFill>
                <a:latin typeface="芫荽"/>
                <a:ea typeface="芫荽"/>
                <a:cs typeface="芫荽"/>
                <a:sym typeface="芫荽"/>
              </a:rPr>
              <a:t>直升名額</a:t>
            </a:r>
            <a:endParaRPr lang="en-US" sz="8000" dirty="0">
              <a:solidFill>
                <a:srgbClr val="FFFFFF"/>
              </a:solidFill>
              <a:latin typeface="芫荽"/>
              <a:ea typeface="芫荽"/>
              <a:cs typeface="芫荽"/>
              <a:sym typeface="芫荽"/>
            </a:endParaRPr>
          </a:p>
          <a:p>
            <a:pPr algn="ctr">
              <a:lnSpc>
                <a:spcPts val="7800"/>
              </a:lnSpc>
            </a:pPr>
            <a:r>
              <a:rPr lang="en-US" sz="6000" dirty="0">
                <a:solidFill>
                  <a:srgbClr val="FFFFFF"/>
                </a:solidFill>
                <a:latin typeface="芫荽"/>
                <a:ea typeface="芫荽"/>
                <a:cs typeface="芫荽"/>
                <a:sym typeface="芫荽"/>
              </a:rPr>
              <a:t>正取：50名</a:t>
            </a:r>
          </a:p>
          <a:p>
            <a:pPr algn="ctr">
              <a:lnSpc>
                <a:spcPts val="7800"/>
              </a:lnSpc>
            </a:pPr>
            <a:r>
              <a:rPr lang="en-US" sz="6000" dirty="0">
                <a:solidFill>
                  <a:srgbClr val="FFFFFF"/>
                </a:solidFill>
                <a:latin typeface="芫荽"/>
                <a:ea typeface="芫荽"/>
                <a:cs typeface="芫荽"/>
                <a:sym typeface="芫荽"/>
              </a:rPr>
              <a:t>備取：10名</a:t>
            </a:r>
          </a:p>
          <a:p>
            <a:pPr marL="0" lvl="0" indent="0" algn="ctr">
              <a:lnSpc>
                <a:spcPts val="7800"/>
              </a:lnSpc>
              <a:spcBef>
                <a:spcPct val="0"/>
              </a:spcBef>
            </a:pPr>
            <a:r>
              <a:rPr lang="en-US" sz="6000" dirty="0">
                <a:solidFill>
                  <a:srgbClr val="EFC315"/>
                </a:solidFill>
                <a:latin typeface="芫荽"/>
                <a:ea typeface="芫荽"/>
                <a:cs typeface="芫荽"/>
                <a:sym typeface="芫荽"/>
              </a:rPr>
              <a:t>音樂班上限7名</a:t>
            </a:r>
          </a:p>
        </p:txBody>
      </p:sp>
      <p:sp>
        <p:nvSpPr>
          <p:cNvPr id="4" name="Freeform 4"/>
          <p:cNvSpPr/>
          <p:nvPr/>
        </p:nvSpPr>
        <p:spPr>
          <a:xfrm>
            <a:off x="13530031" y="2223024"/>
            <a:ext cx="2301869" cy="1731265"/>
          </a:xfrm>
          <a:custGeom>
            <a:avLst/>
            <a:gdLst/>
            <a:ahLst/>
            <a:cxnLst/>
            <a:rect l="l" t="t" r="r" b="b"/>
            <a:pathLst>
              <a:path w="2301869" h="1731265">
                <a:moveTo>
                  <a:pt x="0" y="0"/>
                </a:moveTo>
                <a:lnTo>
                  <a:pt x="2301869" y="0"/>
                </a:lnTo>
                <a:lnTo>
                  <a:pt x="2301869" y="1731265"/>
                </a:lnTo>
                <a:lnTo>
                  <a:pt x="0" y="173126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7978930" y="2810781"/>
            <a:ext cx="1522027" cy="1894606"/>
          </a:xfrm>
          <a:custGeom>
            <a:avLst/>
            <a:gdLst/>
            <a:ahLst/>
            <a:cxnLst/>
            <a:rect l="l" t="t" r="r" b="b"/>
            <a:pathLst>
              <a:path w="1522027" h="1894606">
                <a:moveTo>
                  <a:pt x="0" y="0"/>
                </a:moveTo>
                <a:lnTo>
                  <a:pt x="1522026" y="0"/>
                </a:lnTo>
                <a:lnTo>
                  <a:pt x="1522026" y="1894606"/>
                </a:lnTo>
                <a:lnTo>
                  <a:pt x="0" y="189460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821703" y="2616212"/>
            <a:ext cx="2128152" cy="2039360"/>
          </a:xfrm>
          <a:custGeom>
            <a:avLst/>
            <a:gdLst/>
            <a:ahLst/>
            <a:cxnLst/>
            <a:rect l="l" t="t" r="r" b="b"/>
            <a:pathLst>
              <a:path w="2128152" h="2039360">
                <a:moveTo>
                  <a:pt x="0" y="0"/>
                </a:moveTo>
                <a:lnTo>
                  <a:pt x="2128152" y="0"/>
                </a:lnTo>
                <a:lnTo>
                  <a:pt x="2128152" y="2039360"/>
                </a:lnTo>
                <a:lnTo>
                  <a:pt x="0" y="203936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5653838" y="5192539"/>
            <a:ext cx="6412938" cy="4606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400"/>
              </a:lnSpc>
            </a:pPr>
            <a:r>
              <a:rPr lang="en-US" sz="8000" dirty="0" err="1">
                <a:solidFill>
                  <a:srgbClr val="FFFFFF"/>
                </a:solidFill>
                <a:latin typeface="芫荽"/>
                <a:ea typeface="芫荽"/>
                <a:cs typeface="芫荽"/>
                <a:sym typeface="芫荽"/>
              </a:rPr>
              <a:t>直升報名</a:t>
            </a:r>
            <a:endParaRPr lang="en-US" sz="8000" dirty="0">
              <a:solidFill>
                <a:srgbClr val="FFFFFF"/>
              </a:solidFill>
              <a:latin typeface="芫荽"/>
              <a:ea typeface="芫荽"/>
              <a:cs typeface="芫荽"/>
              <a:sym typeface="芫荽"/>
            </a:endParaRPr>
          </a:p>
          <a:p>
            <a:pPr algn="ctr">
              <a:lnSpc>
                <a:spcPts val="7800"/>
              </a:lnSpc>
            </a:pPr>
            <a:r>
              <a:rPr lang="en-US" sz="6000" dirty="0">
                <a:solidFill>
                  <a:srgbClr val="FFFFFF"/>
                </a:solidFill>
                <a:latin typeface="芫荽"/>
                <a:ea typeface="芫荽"/>
                <a:cs typeface="芫荽"/>
                <a:sym typeface="芫荽"/>
              </a:rPr>
              <a:t>6/</a:t>
            </a:r>
            <a:r>
              <a:rPr lang="en-US" altLang="zh-TW" sz="6000" dirty="0">
                <a:solidFill>
                  <a:srgbClr val="FFFFFF"/>
                </a:solidFill>
                <a:latin typeface="芫荽"/>
                <a:ea typeface="芫荽"/>
                <a:cs typeface="芫荽"/>
                <a:sym typeface="芫荽"/>
              </a:rPr>
              <a:t>1</a:t>
            </a:r>
            <a:r>
              <a:rPr lang="en-US" sz="6000" dirty="0">
                <a:solidFill>
                  <a:srgbClr val="FFFFFF"/>
                </a:solidFill>
                <a:latin typeface="芫荽"/>
                <a:ea typeface="芫荽"/>
                <a:cs typeface="芫荽"/>
                <a:sym typeface="芫荽"/>
              </a:rPr>
              <a:t>~6/</a:t>
            </a:r>
            <a:r>
              <a:rPr lang="en-US" altLang="zh-TW" sz="6000" dirty="0">
                <a:solidFill>
                  <a:srgbClr val="FFFFFF"/>
                </a:solidFill>
                <a:latin typeface="芫荽"/>
                <a:ea typeface="芫荽"/>
                <a:cs typeface="芫荽"/>
                <a:sym typeface="芫荽"/>
              </a:rPr>
              <a:t>5</a:t>
            </a:r>
            <a:r>
              <a:rPr lang="en-US" sz="6000" dirty="0">
                <a:solidFill>
                  <a:srgbClr val="FFFFFF"/>
                </a:solidFill>
                <a:latin typeface="芫荽"/>
                <a:ea typeface="芫荽"/>
                <a:cs typeface="芫荽"/>
                <a:sym typeface="芫荽"/>
              </a:rPr>
              <a:t> </a:t>
            </a:r>
            <a:r>
              <a:rPr lang="en-US" sz="6000" dirty="0" err="1">
                <a:solidFill>
                  <a:srgbClr val="FFFFFF"/>
                </a:solidFill>
                <a:latin typeface="芫荽"/>
                <a:ea typeface="芫荽"/>
                <a:cs typeface="芫荽"/>
                <a:sym typeface="芫荽"/>
              </a:rPr>
              <a:t>早上九點</a:t>
            </a:r>
            <a:endParaRPr lang="en-US" sz="6000" dirty="0">
              <a:solidFill>
                <a:srgbClr val="FFFFFF"/>
              </a:solidFill>
              <a:latin typeface="芫荽"/>
              <a:ea typeface="芫荽"/>
              <a:cs typeface="芫荽"/>
              <a:sym typeface="芫荽"/>
            </a:endParaRPr>
          </a:p>
          <a:p>
            <a:pPr algn="ctr">
              <a:lnSpc>
                <a:spcPts val="10400"/>
              </a:lnSpc>
            </a:pPr>
            <a:r>
              <a:rPr lang="en-US" sz="8000" dirty="0" err="1">
                <a:solidFill>
                  <a:srgbClr val="FFFFFF"/>
                </a:solidFill>
                <a:latin typeface="芫荽"/>
                <a:ea typeface="芫荽"/>
                <a:cs typeface="芫荽"/>
                <a:sym typeface="芫荽"/>
              </a:rPr>
              <a:t>會考放榜</a:t>
            </a:r>
            <a:endParaRPr lang="en-US" sz="8000" dirty="0">
              <a:solidFill>
                <a:srgbClr val="FFFFFF"/>
              </a:solidFill>
              <a:latin typeface="芫荽"/>
              <a:ea typeface="芫荽"/>
              <a:cs typeface="芫荽"/>
              <a:sym typeface="芫荽"/>
            </a:endParaRPr>
          </a:p>
          <a:p>
            <a:pPr marL="0" lvl="0" indent="0" algn="ctr">
              <a:lnSpc>
                <a:spcPts val="7800"/>
              </a:lnSpc>
              <a:spcBef>
                <a:spcPct val="0"/>
              </a:spcBef>
            </a:pPr>
            <a:r>
              <a:rPr lang="en-US" sz="6000" dirty="0">
                <a:solidFill>
                  <a:srgbClr val="FFFFFF"/>
                </a:solidFill>
                <a:latin typeface="芫荽"/>
                <a:ea typeface="芫荽"/>
                <a:cs typeface="芫荽"/>
                <a:sym typeface="芫荽"/>
              </a:rPr>
              <a:t>6/</a:t>
            </a:r>
            <a:r>
              <a:rPr lang="en-US" altLang="zh-TW" sz="6000" dirty="0">
                <a:solidFill>
                  <a:srgbClr val="FFFFFF"/>
                </a:solidFill>
                <a:latin typeface="芫荽"/>
                <a:ea typeface="芫荽"/>
                <a:cs typeface="芫荽"/>
                <a:sym typeface="芫荽"/>
              </a:rPr>
              <a:t>5</a:t>
            </a:r>
            <a:r>
              <a:rPr lang="en-US" sz="6000" dirty="0">
                <a:solidFill>
                  <a:srgbClr val="FFFFFF"/>
                </a:solidFill>
                <a:latin typeface="芫荽"/>
                <a:ea typeface="芫荽"/>
                <a:cs typeface="芫荽"/>
                <a:sym typeface="芫荽"/>
              </a:rPr>
              <a:t>早上八點 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1873673" y="3868564"/>
            <a:ext cx="5678679" cy="5930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400"/>
              </a:lnSpc>
            </a:pPr>
            <a:r>
              <a:rPr lang="en-US" sz="8000" dirty="0" err="1">
                <a:solidFill>
                  <a:srgbClr val="FFFFFF"/>
                </a:solidFill>
                <a:latin typeface="芫荽"/>
                <a:ea typeface="芫荽"/>
                <a:cs typeface="芫荽"/>
                <a:sym typeface="芫荽"/>
              </a:rPr>
              <a:t>直升放榜</a:t>
            </a:r>
            <a:endParaRPr lang="en-US" sz="8000" dirty="0">
              <a:solidFill>
                <a:srgbClr val="FFFFFF"/>
              </a:solidFill>
              <a:latin typeface="芫荽"/>
              <a:ea typeface="芫荽"/>
              <a:cs typeface="芫荽"/>
              <a:sym typeface="芫荽"/>
            </a:endParaRPr>
          </a:p>
          <a:p>
            <a:pPr algn="ctr">
              <a:lnSpc>
                <a:spcPts val="7901"/>
              </a:lnSpc>
            </a:pPr>
            <a:r>
              <a:rPr lang="en-US" sz="6078" dirty="0">
                <a:solidFill>
                  <a:srgbClr val="FFFFFF"/>
                </a:solidFill>
                <a:latin typeface="芫荽"/>
                <a:ea typeface="芫荽"/>
                <a:cs typeface="芫荽"/>
                <a:sym typeface="芫荽"/>
              </a:rPr>
              <a:t>6/</a:t>
            </a:r>
            <a:r>
              <a:rPr lang="en-US" altLang="zh-TW" sz="6078" dirty="0">
                <a:solidFill>
                  <a:srgbClr val="FFFFFF"/>
                </a:solidFill>
                <a:latin typeface="芫荽"/>
                <a:ea typeface="芫荽"/>
                <a:cs typeface="芫荽"/>
                <a:sym typeface="芫荽"/>
              </a:rPr>
              <a:t>5</a:t>
            </a:r>
            <a:r>
              <a:rPr lang="en-US" sz="6078" dirty="0">
                <a:solidFill>
                  <a:srgbClr val="FFFFFF"/>
                </a:solidFill>
                <a:latin typeface="芫荽"/>
                <a:ea typeface="芫荽"/>
                <a:cs typeface="芫荽"/>
                <a:sym typeface="芫荽"/>
              </a:rPr>
              <a:t> </a:t>
            </a:r>
            <a:r>
              <a:rPr lang="en-US" altLang="zh-TW" sz="6078" dirty="0">
                <a:solidFill>
                  <a:srgbClr val="FFFFFF"/>
                </a:solidFill>
                <a:latin typeface="芫荽"/>
                <a:ea typeface="芫荽"/>
                <a:cs typeface="芫荽"/>
                <a:sym typeface="芫荽"/>
              </a:rPr>
              <a:t>17:00</a:t>
            </a:r>
            <a:endParaRPr lang="en-US" sz="6078" dirty="0">
              <a:solidFill>
                <a:srgbClr val="FFFFFF"/>
              </a:solidFill>
              <a:latin typeface="芫荽"/>
              <a:ea typeface="芫荽"/>
              <a:cs typeface="芫荽"/>
              <a:sym typeface="芫荽"/>
            </a:endParaRPr>
          </a:p>
          <a:p>
            <a:pPr algn="ctr">
              <a:lnSpc>
                <a:spcPts val="10400"/>
              </a:lnSpc>
            </a:pPr>
            <a:r>
              <a:rPr lang="en-US" sz="8000" dirty="0" err="1">
                <a:solidFill>
                  <a:srgbClr val="FFFFFF"/>
                </a:solidFill>
                <a:latin typeface="芫荽"/>
                <a:ea typeface="芫荽"/>
                <a:cs typeface="芫荽"/>
                <a:sym typeface="芫荽"/>
              </a:rPr>
              <a:t>直升報到</a:t>
            </a:r>
            <a:endParaRPr lang="en-US" sz="8000" dirty="0">
              <a:solidFill>
                <a:srgbClr val="FFFFFF"/>
              </a:solidFill>
              <a:latin typeface="芫荽"/>
              <a:ea typeface="芫荽"/>
              <a:cs typeface="芫荽"/>
              <a:sym typeface="芫荽"/>
            </a:endParaRPr>
          </a:p>
          <a:p>
            <a:pPr algn="ctr">
              <a:lnSpc>
                <a:spcPts val="10400"/>
              </a:lnSpc>
            </a:pPr>
            <a:r>
              <a:rPr lang="en-US" sz="8000" dirty="0" err="1">
                <a:solidFill>
                  <a:srgbClr val="FFFFFF"/>
                </a:solidFill>
                <a:latin typeface="芫荽"/>
                <a:ea typeface="芫荽"/>
                <a:cs typeface="芫荽"/>
                <a:sym typeface="芫荽"/>
              </a:rPr>
              <a:t>備取候補</a:t>
            </a:r>
            <a:endParaRPr lang="en-US" sz="8000" dirty="0">
              <a:solidFill>
                <a:srgbClr val="FFFFFF"/>
              </a:solidFill>
              <a:latin typeface="芫荽"/>
              <a:ea typeface="芫荽"/>
              <a:cs typeface="芫荽"/>
              <a:sym typeface="芫荽"/>
            </a:endParaRPr>
          </a:p>
          <a:p>
            <a:pPr marL="0" lvl="0" indent="0" algn="ctr">
              <a:lnSpc>
                <a:spcPts val="7800"/>
              </a:lnSpc>
              <a:spcBef>
                <a:spcPct val="0"/>
              </a:spcBef>
            </a:pPr>
            <a:r>
              <a:rPr lang="en-US" sz="6000" dirty="0">
                <a:solidFill>
                  <a:srgbClr val="FFFFFF"/>
                </a:solidFill>
                <a:latin typeface="芫荽"/>
                <a:ea typeface="芫荽"/>
                <a:cs typeface="芫荽"/>
                <a:sym typeface="芫荽"/>
              </a:rPr>
              <a:t>6/</a:t>
            </a:r>
            <a:r>
              <a:rPr lang="en-US" altLang="zh-TW" sz="6000" dirty="0">
                <a:solidFill>
                  <a:srgbClr val="FFFFFF"/>
                </a:solidFill>
                <a:latin typeface="芫荽"/>
                <a:ea typeface="芫荽"/>
                <a:cs typeface="芫荽"/>
                <a:sym typeface="芫荽"/>
              </a:rPr>
              <a:t>8</a:t>
            </a:r>
            <a:endParaRPr lang="en-US" sz="6000" dirty="0">
              <a:solidFill>
                <a:srgbClr val="FFFFFF"/>
              </a:solidFill>
              <a:latin typeface="芫荽"/>
              <a:ea typeface="芫荽"/>
              <a:cs typeface="芫荽"/>
              <a:sym typeface="芫荽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3530031" y="1475143"/>
            <a:ext cx="2539628" cy="7478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028"/>
              </a:lnSpc>
              <a:spcBef>
                <a:spcPct val="0"/>
              </a:spcBef>
            </a:pPr>
            <a:r>
              <a:rPr lang="en-US" sz="4305" u="none" strike="noStrike">
                <a:solidFill>
                  <a:srgbClr val="F7B401"/>
                </a:solidFill>
                <a:latin typeface="芫荽"/>
                <a:ea typeface="芫荽"/>
                <a:cs typeface="芫荽"/>
                <a:sym typeface="芫荽"/>
              </a:rPr>
              <a:t>詳閱簡章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322289" y="342900"/>
            <a:ext cx="15643422" cy="15061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288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733" b="0" i="0" u="none" strike="noStrike" kern="1200" cap="none" spc="0" normalizeH="0" baseline="0" noProof="0" dirty="0" err="1">
                <a:ln>
                  <a:noFill/>
                </a:ln>
                <a:solidFill>
                  <a:srgbClr val="FFDA55"/>
                </a:solidFill>
                <a:effectLst/>
                <a:uLnTx/>
                <a:uFillTx/>
                <a:latin typeface="芫荽"/>
                <a:ea typeface="芫荽"/>
                <a:cs typeface="芫荽"/>
                <a:sym typeface="芫荽"/>
              </a:rPr>
              <a:t>直升</a:t>
            </a:r>
            <a:r>
              <a:rPr kumimoji="0" lang="zh-TW" altLang="en-US" sz="10733" b="0" i="0" u="none" strike="noStrike" kern="1200" cap="none" spc="0" normalizeH="0" baseline="0" noProof="0" dirty="0">
                <a:ln>
                  <a:noFill/>
                </a:ln>
                <a:solidFill>
                  <a:srgbClr val="FFDA55"/>
                </a:solidFill>
                <a:effectLst/>
                <a:uLnTx/>
                <a:uFillTx/>
                <a:latin typeface="芫荽"/>
                <a:ea typeface="芫荽"/>
                <a:cs typeface="芫荽"/>
                <a:sym typeface="芫荽"/>
              </a:rPr>
              <a:t>報到、備取注意事項</a:t>
            </a:r>
            <a:endParaRPr kumimoji="0" lang="en-US" sz="10733" b="0" i="0" u="none" strike="noStrike" kern="1200" cap="none" spc="0" normalizeH="0" baseline="0" noProof="0" dirty="0">
              <a:ln>
                <a:noFill/>
              </a:ln>
              <a:solidFill>
                <a:srgbClr val="FFDA55"/>
              </a:solidFill>
              <a:effectLst/>
              <a:uLnTx/>
              <a:uFillTx/>
              <a:latin typeface="芫荽"/>
              <a:ea typeface="芫荽"/>
              <a:cs typeface="芫荽"/>
              <a:sym typeface="芫荽"/>
            </a:endParaRPr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6BFC9D8C-FEC4-DE57-8191-0EEF4AAC83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0" y="2099449"/>
            <a:ext cx="17145000" cy="8157472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CEBE500E-F660-C58B-7BA6-6C10F8337B1A}"/>
              </a:ext>
            </a:extLst>
          </p:cNvPr>
          <p:cNvSpPr/>
          <p:nvPr/>
        </p:nvSpPr>
        <p:spPr>
          <a:xfrm>
            <a:off x="1600200" y="6972300"/>
            <a:ext cx="15621000" cy="251460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4" name="直線接點 13">
            <a:extLst>
              <a:ext uri="{FF2B5EF4-FFF2-40B4-BE49-F238E27FC236}">
                <a16:creationId xmlns:a16="http://schemas.microsoft.com/office/drawing/2014/main" id="{E3CC2A95-7A08-5C9B-40D4-C4B196F78EC1}"/>
              </a:ext>
            </a:extLst>
          </p:cNvPr>
          <p:cNvCxnSpPr>
            <a:cxnSpLocks/>
          </p:cNvCxnSpPr>
          <p:nvPr/>
        </p:nvCxnSpPr>
        <p:spPr>
          <a:xfrm>
            <a:off x="5486400" y="3619500"/>
            <a:ext cx="73914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接點 15">
            <a:extLst>
              <a:ext uri="{FF2B5EF4-FFF2-40B4-BE49-F238E27FC236}">
                <a16:creationId xmlns:a16="http://schemas.microsoft.com/office/drawing/2014/main" id="{FA36B100-286D-64AA-6C5B-2B1CFB5C66BA}"/>
              </a:ext>
            </a:extLst>
          </p:cNvPr>
          <p:cNvCxnSpPr>
            <a:cxnSpLocks/>
          </p:cNvCxnSpPr>
          <p:nvPr/>
        </p:nvCxnSpPr>
        <p:spPr>
          <a:xfrm>
            <a:off x="2514600" y="5524500"/>
            <a:ext cx="14451111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接點 17">
            <a:extLst>
              <a:ext uri="{FF2B5EF4-FFF2-40B4-BE49-F238E27FC236}">
                <a16:creationId xmlns:a16="http://schemas.microsoft.com/office/drawing/2014/main" id="{52F274EA-CEEE-D3D4-3E33-81F4810A05F8}"/>
              </a:ext>
            </a:extLst>
          </p:cNvPr>
          <p:cNvCxnSpPr>
            <a:cxnSpLocks/>
          </p:cNvCxnSpPr>
          <p:nvPr/>
        </p:nvCxnSpPr>
        <p:spPr>
          <a:xfrm>
            <a:off x="2476500" y="6210300"/>
            <a:ext cx="60198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82972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2" name="Google Shape;752;g31ee193a151_3_2121"/>
          <p:cNvSpPr/>
          <p:nvPr/>
        </p:nvSpPr>
        <p:spPr>
          <a:xfrm>
            <a:off x="13531125" y="9646987"/>
            <a:ext cx="4647021" cy="518966"/>
          </a:xfrm>
          <a:custGeom>
            <a:avLst/>
            <a:gdLst/>
            <a:ahLst/>
            <a:cxnLst/>
            <a:rect l="l" t="t" r="r" b="b"/>
            <a:pathLst>
              <a:path w="1834954" h="205125" extrusionOk="0">
                <a:moveTo>
                  <a:pt x="10001" y="0"/>
                </a:moveTo>
                <a:lnTo>
                  <a:pt x="1824953" y="0"/>
                </a:lnTo>
                <a:cubicBezTo>
                  <a:pt x="1830476" y="0"/>
                  <a:pt x="1834954" y="4478"/>
                  <a:pt x="1834954" y="10001"/>
                </a:cubicBezTo>
                <a:lnTo>
                  <a:pt x="1834954" y="195124"/>
                </a:lnTo>
                <a:cubicBezTo>
                  <a:pt x="1834954" y="200647"/>
                  <a:pt x="1830476" y="205125"/>
                  <a:pt x="1824953" y="205125"/>
                </a:cubicBezTo>
                <a:lnTo>
                  <a:pt x="10001" y="205125"/>
                </a:lnTo>
                <a:cubicBezTo>
                  <a:pt x="4478" y="205125"/>
                  <a:pt x="0" y="200647"/>
                  <a:pt x="0" y="195124"/>
                </a:cubicBezTo>
                <a:lnTo>
                  <a:pt x="0" y="10001"/>
                </a:lnTo>
                <a:cubicBezTo>
                  <a:pt x="0" y="4478"/>
                  <a:pt x="4478" y="0"/>
                  <a:pt x="10001" y="0"/>
                </a:cubicBezTo>
                <a:close/>
              </a:path>
            </a:pathLst>
          </a:custGeom>
          <a:solidFill>
            <a:srgbClr val="000000">
              <a:alpha val="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6767AB"/>
              </a:solidFill>
            </a:endParaRPr>
          </a:p>
        </p:txBody>
      </p:sp>
      <p:sp>
        <p:nvSpPr>
          <p:cNvPr id="759" name="Google Shape;759;g31ee193a151_3_2121"/>
          <p:cNvSpPr/>
          <p:nvPr/>
        </p:nvSpPr>
        <p:spPr>
          <a:xfrm>
            <a:off x="11427466" y="676442"/>
            <a:ext cx="6750680" cy="1206526"/>
          </a:xfrm>
          <a:custGeom>
            <a:avLst/>
            <a:gdLst/>
            <a:ahLst/>
            <a:cxnLst/>
            <a:rect l="l" t="t" r="r" b="b"/>
            <a:pathLst>
              <a:path w="3341921" h="251098" extrusionOk="0">
                <a:moveTo>
                  <a:pt x="31117" y="0"/>
                </a:moveTo>
                <a:lnTo>
                  <a:pt x="3310804" y="0"/>
                </a:lnTo>
                <a:cubicBezTo>
                  <a:pt x="3327989" y="0"/>
                  <a:pt x="3341921" y="13932"/>
                  <a:pt x="3341921" y="31117"/>
                </a:cubicBezTo>
                <a:lnTo>
                  <a:pt x="3341921" y="219981"/>
                </a:lnTo>
                <a:cubicBezTo>
                  <a:pt x="3341921" y="228234"/>
                  <a:pt x="3338642" y="236149"/>
                  <a:pt x="3332807" y="241984"/>
                </a:cubicBezTo>
                <a:cubicBezTo>
                  <a:pt x="3326971" y="247820"/>
                  <a:pt x="3319057" y="251098"/>
                  <a:pt x="3310804" y="251098"/>
                </a:cubicBezTo>
                <a:lnTo>
                  <a:pt x="31117" y="251098"/>
                </a:lnTo>
                <a:cubicBezTo>
                  <a:pt x="22864" y="251098"/>
                  <a:pt x="14949" y="247820"/>
                  <a:pt x="9114" y="241984"/>
                </a:cubicBezTo>
                <a:cubicBezTo>
                  <a:pt x="3278" y="236149"/>
                  <a:pt x="0" y="228234"/>
                  <a:pt x="0" y="219981"/>
                </a:cubicBezTo>
                <a:lnTo>
                  <a:pt x="0" y="31117"/>
                </a:lnTo>
                <a:cubicBezTo>
                  <a:pt x="0" y="22864"/>
                  <a:pt x="3278" y="14949"/>
                  <a:pt x="9114" y="9114"/>
                </a:cubicBezTo>
                <a:cubicBezTo>
                  <a:pt x="14949" y="3278"/>
                  <a:pt x="22864" y="0"/>
                  <a:pt x="31117" y="0"/>
                </a:cubicBez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 err="1">
                <a:solidFill>
                  <a:schemeClr val="lt1"/>
                </a:solidFill>
                <a:latin typeface="Shippori Antique B1"/>
                <a:ea typeface="Shippori Antique B1"/>
                <a:cs typeface="Shippori Antique B1"/>
                <a:sym typeface="Shippori Antique B1"/>
              </a:rPr>
              <a:t>多元入學資訊管道</a:t>
            </a:r>
            <a:endParaRPr dirty="0">
              <a:solidFill>
                <a:schemeClr val="dk1"/>
              </a:solidFill>
              <a:latin typeface="Shippori Antique B1"/>
              <a:ea typeface="Shippori Antique B1"/>
              <a:cs typeface="Shippori Antique B1"/>
              <a:sym typeface="Shippori Antique B1"/>
            </a:endParaRPr>
          </a:p>
        </p:txBody>
      </p:sp>
      <p:grpSp>
        <p:nvGrpSpPr>
          <p:cNvPr id="761" name="Google Shape;761;g31ee193a151_3_2121"/>
          <p:cNvGrpSpPr/>
          <p:nvPr/>
        </p:nvGrpSpPr>
        <p:grpSpPr>
          <a:xfrm>
            <a:off x="2565491" y="2242622"/>
            <a:ext cx="13746300" cy="6009914"/>
            <a:chOff x="4567483" y="1553814"/>
            <a:chExt cx="7269902" cy="4714767"/>
          </a:xfrm>
        </p:grpSpPr>
        <p:sp>
          <p:nvSpPr>
            <p:cNvPr id="762" name="Google Shape;762;g31ee193a151_3_2121"/>
            <p:cNvSpPr/>
            <p:nvPr/>
          </p:nvSpPr>
          <p:spPr>
            <a:xfrm>
              <a:off x="4567483" y="4379499"/>
              <a:ext cx="7269900" cy="792000"/>
            </a:xfrm>
            <a:prstGeom prst="rect">
              <a:avLst/>
            </a:prstGeom>
            <a:solidFill>
              <a:srgbClr val="D9D2E9"/>
            </a:solidFill>
            <a:ln w="9525" cap="flat" cmpd="sng">
              <a:solidFill>
                <a:srgbClr val="6767A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37150" tIns="68550" rIns="137150" bIns="6855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500" dirty="0" err="1">
                  <a:solidFill>
                    <a:srgbClr val="434343"/>
                  </a:solidFill>
                  <a:latin typeface="Noto Sans TC"/>
                  <a:ea typeface="Noto Sans TC"/>
                  <a:cs typeface="Noto Sans TC"/>
                  <a:sym typeface="Noto Sans TC"/>
                </a:rPr>
                <a:t>國中教育會考網站</a:t>
              </a:r>
              <a:endParaRPr sz="3500" dirty="0">
                <a:solidFill>
                  <a:srgbClr val="434343"/>
                </a:solidFill>
                <a:latin typeface="Noto Sans TC"/>
                <a:ea typeface="Noto Sans TC"/>
                <a:cs typeface="Noto Sans TC"/>
                <a:sym typeface="Noto Sans TC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500" dirty="0">
                  <a:solidFill>
                    <a:srgbClr val="434343"/>
                  </a:solidFill>
                  <a:latin typeface="Noto Sans TC"/>
                  <a:ea typeface="Noto Sans TC"/>
                  <a:cs typeface="Noto Sans TC"/>
                  <a:sym typeface="Noto Sans TC"/>
                  <a:hlinkClick r:id="rId3"/>
                </a:rPr>
                <a:t>https://cap.rcpet.edu.tw/</a:t>
              </a:r>
              <a:r>
                <a:rPr lang="en-US" sz="3500" dirty="0">
                  <a:solidFill>
                    <a:srgbClr val="434343"/>
                  </a:solidFill>
                  <a:latin typeface="Noto Sans TC"/>
                  <a:ea typeface="Noto Sans TC"/>
                  <a:cs typeface="Noto Sans TC"/>
                  <a:sym typeface="Noto Sans TC"/>
                </a:rPr>
                <a:t> </a:t>
              </a:r>
              <a:endParaRPr sz="3500" dirty="0">
                <a:solidFill>
                  <a:srgbClr val="434343"/>
                </a:solidFill>
                <a:latin typeface="Noto Sans TC"/>
                <a:ea typeface="Noto Sans TC"/>
                <a:cs typeface="Noto Sans TC"/>
                <a:sym typeface="Noto Sans TC"/>
              </a:endParaRPr>
            </a:p>
          </p:txBody>
        </p:sp>
        <p:sp>
          <p:nvSpPr>
            <p:cNvPr id="763" name="Google Shape;763;g31ee193a151_3_2121"/>
            <p:cNvSpPr/>
            <p:nvPr/>
          </p:nvSpPr>
          <p:spPr>
            <a:xfrm>
              <a:off x="4567483" y="2490418"/>
              <a:ext cx="7269900" cy="792000"/>
            </a:xfrm>
            <a:prstGeom prst="rect">
              <a:avLst/>
            </a:prstGeom>
            <a:solidFill>
              <a:srgbClr val="E6B8AF"/>
            </a:solidFill>
            <a:ln w="9525" cap="flat" cmpd="sng">
              <a:solidFill>
                <a:srgbClr val="6767A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37150" tIns="68550" rIns="137150" bIns="6855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500" dirty="0">
                  <a:solidFill>
                    <a:srgbClr val="434343"/>
                  </a:solidFill>
                  <a:latin typeface="Noto Sans TC"/>
                  <a:ea typeface="Noto Sans TC"/>
                  <a:cs typeface="Noto Sans TC"/>
                  <a:sym typeface="Noto Sans TC"/>
                </a:rPr>
                <a:t>教育部108課綱資訊網｜十二年國民基本教育 </a:t>
              </a:r>
              <a:r>
                <a:rPr lang="en-US" sz="3500" dirty="0">
                  <a:solidFill>
                    <a:srgbClr val="434343"/>
                  </a:solidFill>
                  <a:latin typeface="Noto Sans TC"/>
                  <a:ea typeface="Noto Sans TC"/>
                  <a:cs typeface="Noto Sans TC"/>
                  <a:sym typeface="Noto Sans TC"/>
                  <a:hlinkClick r:id="rId4"/>
                </a:rPr>
                <a:t>https://shs.k12ea.gov.tw/site/12basic</a:t>
              </a:r>
              <a:r>
                <a:rPr lang="en-US" sz="3500" dirty="0">
                  <a:solidFill>
                    <a:srgbClr val="434343"/>
                  </a:solidFill>
                  <a:latin typeface="Noto Sans TC"/>
                  <a:ea typeface="Noto Sans TC"/>
                  <a:cs typeface="Noto Sans TC"/>
                  <a:sym typeface="Noto Sans TC"/>
                </a:rPr>
                <a:t> </a:t>
              </a:r>
              <a:endParaRPr sz="3500" dirty="0">
                <a:solidFill>
                  <a:srgbClr val="434343"/>
                </a:solidFill>
                <a:latin typeface="Noto Sans TC"/>
                <a:ea typeface="Noto Sans TC"/>
                <a:cs typeface="Noto Sans TC"/>
                <a:sym typeface="Noto Sans TC"/>
              </a:endParaRPr>
            </a:p>
          </p:txBody>
        </p:sp>
        <p:sp>
          <p:nvSpPr>
            <p:cNvPr id="764" name="Google Shape;764;g31ee193a151_3_2121"/>
            <p:cNvSpPr/>
            <p:nvPr/>
          </p:nvSpPr>
          <p:spPr>
            <a:xfrm>
              <a:off x="4567483" y="1553814"/>
              <a:ext cx="7269900" cy="792000"/>
            </a:xfrm>
            <a:prstGeom prst="rect">
              <a:avLst/>
            </a:prstGeom>
            <a:solidFill>
              <a:srgbClr val="FBE4D4"/>
            </a:solidFill>
            <a:ln w="9525" cap="flat" cmpd="sng">
              <a:solidFill>
                <a:srgbClr val="6767A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37150" tIns="68550" rIns="137150" bIns="6855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500" dirty="0">
                  <a:solidFill>
                    <a:srgbClr val="434343"/>
                  </a:solidFill>
                  <a:latin typeface="Noto Sans TC"/>
                  <a:ea typeface="Noto Sans TC"/>
                  <a:cs typeface="Noto Sans TC"/>
                  <a:sym typeface="Noto Sans TC"/>
                </a:rPr>
                <a:t>115年國中畢業生適性入學宣導網站</a:t>
              </a: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500" dirty="0">
                  <a:solidFill>
                    <a:srgbClr val="434343"/>
                  </a:solidFill>
                  <a:latin typeface="Noto Sans TC"/>
                  <a:ea typeface="Noto Sans TC"/>
                  <a:cs typeface="Noto Sans TC"/>
                  <a:sym typeface="Noto Sans TC"/>
                  <a:hlinkClick r:id="rId5"/>
                </a:rPr>
                <a:t>https://shs.k12ea.gov.tw/site/adapt-k12ea/</a:t>
              </a:r>
              <a:r>
                <a:rPr lang="en-US" sz="3500" dirty="0">
                  <a:solidFill>
                    <a:srgbClr val="434343"/>
                  </a:solidFill>
                  <a:latin typeface="Noto Sans TC"/>
                  <a:ea typeface="Noto Sans TC"/>
                  <a:cs typeface="Noto Sans TC"/>
                  <a:sym typeface="Noto Sans TC"/>
                </a:rPr>
                <a:t> </a:t>
              </a:r>
              <a:endParaRPr sz="3500" dirty="0">
                <a:solidFill>
                  <a:srgbClr val="434343"/>
                </a:solidFill>
                <a:latin typeface="Noto Sans TC"/>
                <a:ea typeface="Noto Sans TC"/>
                <a:cs typeface="Noto Sans TC"/>
                <a:sym typeface="Noto Sans TC"/>
              </a:endParaRPr>
            </a:p>
          </p:txBody>
        </p:sp>
        <p:sp>
          <p:nvSpPr>
            <p:cNvPr id="765" name="Google Shape;765;g31ee193a151_3_2121"/>
            <p:cNvSpPr/>
            <p:nvPr/>
          </p:nvSpPr>
          <p:spPr>
            <a:xfrm>
              <a:off x="4567485" y="5297440"/>
              <a:ext cx="7269900" cy="971141"/>
            </a:xfrm>
            <a:prstGeom prst="rect">
              <a:avLst/>
            </a:prstGeom>
            <a:solidFill>
              <a:srgbClr val="EAD1DC"/>
            </a:solidFill>
            <a:ln w="9525" cap="flat" cmpd="sng">
              <a:solidFill>
                <a:srgbClr val="6767AB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ctr" rotWithShape="0">
                <a:srgbClr val="000000">
                  <a:alpha val="62750"/>
                </a:srgbClr>
              </a:outerShdw>
            </a:effectLst>
          </p:spPr>
          <p:txBody>
            <a:bodyPr spcFirstLastPara="1" wrap="square" lIns="137150" tIns="68550" rIns="137150" bIns="6855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500" dirty="0" err="1">
                  <a:solidFill>
                    <a:srgbClr val="434343"/>
                  </a:solidFill>
                  <a:latin typeface="Noto Sans TC"/>
                  <a:ea typeface="Noto Sans TC"/>
                  <a:cs typeface="Noto Sans TC"/>
                  <a:sym typeface="Noto Sans TC"/>
                </a:rPr>
                <a:t>十二年國民基本教育資訊網</a:t>
              </a:r>
              <a:endParaRPr sz="3500" dirty="0">
                <a:solidFill>
                  <a:srgbClr val="434343"/>
                </a:solidFill>
                <a:latin typeface="Noto Sans TC"/>
                <a:ea typeface="Noto Sans TC"/>
                <a:cs typeface="Noto Sans TC"/>
                <a:sym typeface="Noto Sans TC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500" dirty="0" err="1">
                  <a:solidFill>
                    <a:srgbClr val="434343"/>
                  </a:solidFill>
                  <a:latin typeface="Noto Sans TC"/>
                  <a:ea typeface="Noto Sans TC"/>
                  <a:cs typeface="Noto Sans TC"/>
                  <a:sym typeface="Noto Sans TC"/>
                </a:rPr>
                <a:t>臺北市</a:t>
              </a:r>
              <a:r>
                <a:rPr lang="en-US" sz="3200" dirty="0">
                  <a:solidFill>
                    <a:srgbClr val="434343"/>
                  </a:solidFill>
                  <a:latin typeface="Noto Sans TC"/>
                  <a:ea typeface="Noto Sans TC"/>
                  <a:cs typeface="Noto Sans TC"/>
                  <a:sym typeface="Noto Sans TC"/>
                </a:rPr>
                <a:t>( </a:t>
              </a:r>
              <a:r>
                <a:rPr lang="en-US" sz="3200" dirty="0">
                  <a:solidFill>
                    <a:srgbClr val="434343"/>
                  </a:solidFill>
                  <a:uFill>
                    <a:noFill/>
                  </a:uFill>
                  <a:latin typeface="Noto Sans TC"/>
                  <a:ea typeface="Noto Sans TC"/>
                  <a:cs typeface="Noto Sans TC"/>
                  <a:sym typeface="Noto Sans TC"/>
                  <a:hlinkClick r:id="rId6"/>
                </a:rPr>
                <a:t>https://12basic.tp.edu.tw</a:t>
              </a:r>
              <a:r>
                <a:rPr lang="en-US" sz="3200" dirty="0">
                  <a:solidFill>
                    <a:srgbClr val="434343"/>
                  </a:solidFill>
                  <a:uFill>
                    <a:noFill/>
                  </a:uFill>
                  <a:latin typeface="Noto Sans TC"/>
                  <a:ea typeface="Noto Sans TC"/>
                  <a:cs typeface="Noto Sans TC"/>
                  <a:sym typeface="Noto Sans TC"/>
                </a:rPr>
                <a:t>  </a:t>
              </a:r>
              <a:r>
                <a:rPr lang="en-US" sz="3200" dirty="0">
                  <a:solidFill>
                    <a:srgbClr val="434343"/>
                  </a:solidFill>
                  <a:latin typeface="Noto Sans TC"/>
                  <a:ea typeface="Noto Sans TC"/>
                  <a:cs typeface="Noto Sans TC"/>
                  <a:sym typeface="Noto Sans TC"/>
                </a:rPr>
                <a:t>）</a:t>
              </a:r>
              <a:endParaRPr sz="3200" dirty="0">
                <a:solidFill>
                  <a:srgbClr val="434343"/>
                </a:solidFill>
                <a:latin typeface="Noto Sans TC"/>
                <a:ea typeface="Noto Sans TC"/>
                <a:cs typeface="Noto Sans TC"/>
                <a:sym typeface="Noto Sans TC"/>
              </a:endParaRPr>
            </a:p>
          </p:txBody>
        </p:sp>
        <p:sp>
          <p:nvSpPr>
            <p:cNvPr id="766" name="Google Shape;766;g31ee193a151_3_2121"/>
            <p:cNvSpPr/>
            <p:nvPr/>
          </p:nvSpPr>
          <p:spPr>
            <a:xfrm>
              <a:off x="4567485" y="3425476"/>
              <a:ext cx="7269900" cy="792300"/>
            </a:xfrm>
            <a:prstGeom prst="rect">
              <a:avLst/>
            </a:prstGeom>
            <a:solidFill>
              <a:srgbClr val="4EC7A5"/>
            </a:solidFill>
            <a:ln w="9525" cap="flat" cmpd="sng">
              <a:solidFill>
                <a:srgbClr val="6767AB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ctr" rotWithShape="0">
                <a:srgbClr val="000000">
                  <a:alpha val="62750"/>
                </a:srgbClr>
              </a:outerShdw>
            </a:effectLst>
          </p:spPr>
          <p:txBody>
            <a:bodyPr spcFirstLastPara="1" wrap="square" lIns="137150" tIns="68550" rIns="137150" bIns="6855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500" dirty="0" err="1">
                  <a:solidFill>
                    <a:srgbClr val="434343"/>
                  </a:solidFill>
                  <a:latin typeface="Noto Sans TC"/>
                  <a:ea typeface="Noto Sans TC"/>
                  <a:cs typeface="Noto Sans TC"/>
                  <a:sym typeface="Noto Sans TC"/>
                </a:rPr>
                <a:t>全國高級中等學校及五專資訊網</a:t>
              </a:r>
              <a:endParaRPr sz="3500" dirty="0">
                <a:solidFill>
                  <a:srgbClr val="434343"/>
                </a:solidFill>
                <a:latin typeface="Noto Sans TC"/>
                <a:ea typeface="Noto Sans TC"/>
                <a:cs typeface="Noto Sans TC"/>
                <a:sym typeface="Noto Sans TC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000" dirty="0">
                  <a:solidFill>
                    <a:schemeClr val="tx1"/>
                  </a:solidFill>
                  <a:latin typeface="Noto Sans TC"/>
                  <a:ea typeface="Noto Sans TC"/>
                  <a:cs typeface="Noto Sans TC"/>
                  <a:sym typeface="Noto Sans TC"/>
                  <a:hlinkClick r:id="rId7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https://shs.k12ea.gov.tw/site/adapt-k12ea/category?root=319&amp;cid=319</a:t>
              </a:r>
              <a:r>
                <a:rPr lang="en-US" sz="3000" dirty="0">
                  <a:solidFill>
                    <a:schemeClr val="tx1"/>
                  </a:solidFill>
                  <a:latin typeface="Noto Sans TC"/>
                  <a:ea typeface="Noto Sans TC"/>
                  <a:cs typeface="Noto Sans TC"/>
                  <a:sym typeface="Noto Sans TC"/>
                </a:rPr>
                <a:t> </a:t>
              </a:r>
              <a:endParaRPr sz="3000" dirty="0">
                <a:solidFill>
                  <a:schemeClr val="tx1"/>
                </a:solidFill>
                <a:latin typeface="Noto Sans TC"/>
                <a:ea typeface="Noto Sans TC"/>
                <a:cs typeface="Noto Sans TC"/>
                <a:sym typeface="Noto Sans TC"/>
              </a:endParaRPr>
            </a:p>
          </p:txBody>
        </p:sp>
      </p:grpSp>
      <p:pic>
        <p:nvPicPr>
          <p:cNvPr id="2" name="圖片 1">
            <a:extLst>
              <a:ext uri="{FF2B5EF4-FFF2-40B4-BE49-F238E27FC236}">
                <a16:creationId xmlns:a16="http://schemas.microsoft.com/office/drawing/2014/main" id="{9F881093-C33D-A8AD-FBDF-E1D60018D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4" t="59614" r="35271" b="19630"/>
          <a:stretch/>
        </p:blipFill>
        <p:spPr>
          <a:xfrm>
            <a:off x="-57710" y="8178022"/>
            <a:ext cx="3196407" cy="2275930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  <p:cxnSp>
        <p:nvCxnSpPr>
          <p:cNvPr id="6" name="Google Shape;733;g31ee193a151_3_2095">
            <a:extLst>
              <a:ext uri="{FF2B5EF4-FFF2-40B4-BE49-F238E27FC236}">
                <a16:creationId xmlns:a16="http://schemas.microsoft.com/office/drawing/2014/main" id="{FDD7629F-5CAA-9033-6494-820D72AEB617}"/>
              </a:ext>
            </a:extLst>
          </p:cNvPr>
          <p:cNvCxnSpPr/>
          <p:nvPr/>
        </p:nvCxnSpPr>
        <p:spPr>
          <a:xfrm>
            <a:off x="192600" y="1763125"/>
            <a:ext cx="13746300" cy="0"/>
          </a:xfrm>
          <a:prstGeom prst="straightConnector1">
            <a:avLst/>
          </a:prstGeom>
          <a:noFill/>
          <a:ln w="76200" cap="flat" cmpd="sng">
            <a:solidFill>
              <a:schemeClr val="accent4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" name="Google Shape;66;p19">
            <a:extLst>
              <a:ext uri="{FF2B5EF4-FFF2-40B4-BE49-F238E27FC236}">
                <a16:creationId xmlns:a16="http://schemas.microsoft.com/office/drawing/2014/main" id="{C90B2C14-F5CA-7B15-63A6-8CC13ACA5394}"/>
              </a:ext>
            </a:extLst>
          </p:cNvPr>
          <p:cNvSpPr txBox="1"/>
          <p:nvPr/>
        </p:nvSpPr>
        <p:spPr>
          <a:xfrm>
            <a:off x="1536525" y="465500"/>
            <a:ext cx="6767400" cy="112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3850" tIns="33850" rIns="33850" bIns="3385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Noto Sans TC"/>
                <a:ea typeface="Noto Sans TC"/>
                <a:cs typeface="Noto Sans TC"/>
                <a:sym typeface="Noto Sans TC"/>
              </a:rPr>
              <a:t>115學年度基北區高級中等學校</a:t>
            </a:r>
            <a:endParaRPr kumimoji="0" sz="3600" b="1" i="0" u="none" strike="noStrike" kern="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Noto Sans TC"/>
              <a:ea typeface="Noto Sans TC"/>
              <a:cs typeface="Noto Sans TC"/>
              <a:sym typeface="Noto Sans TC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Noto Sans TC"/>
                <a:ea typeface="Noto Sans TC"/>
                <a:cs typeface="Noto Sans TC"/>
                <a:sym typeface="Noto Sans TC"/>
              </a:rPr>
              <a:t>免試入學委員會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Noto Sans TC"/>
              <a:ea typeface="Noto Sans TC"/>
              <a:cs typeface="Noto Sans TC"/>
              <a:sym typeface="Noto Sans TC"/>
            </a:endParaRPr>
          </a:p>
        </p:txBody>
      </p:sp>
      <p:sp>
        <p:nvSpPr>
          <p:cNvPr id="8" name="Freeform 13">
            <a:extLst>
              <a:ext uri="{FF2B5EF4-FFF2-40B4-BE49-F238E27FC236}">
                <a16:creationId xmlns:a16="http://schemas.microsoft.com/office/drawing/2014/main" id="{77839C8C-C05B-AD16-49FA-748FB3B63E0C}"/>
              </a:ext>
            </a:extLst>
          </p:cNvPr>
          <p:cNvSpPr/>
          <p:nvPr/>
        </p:nvSpPr>
        <p:spPr>
          <a:xfrm>
            <a:off x="135290" y="520231"/>
            <a:ext cx="1338835" cy="1016737"/>
          </a:xfrm>
          <a:custGeom>
            <a:avLst/>
            <a:gdLst/>
            <a:ahLst/>
            <a:cxnLst/>
            <a:rect l="l" t="t" r="r" b="b"/>
            <a:pathLst>
              <a:path w="1501632" h="1139169">
                <a:moveTo>
                  <a:pt x="0" y="0"/>
                </a:moveTo>
                <a:lnTo>
                  <a:pt x="1501633" y="0"/>
                </a:lnTo>
                <a:lnTo>
                  <a:pt x="1501633" y="1139170"/>
                </a:lnTo>
                <a:lnTo>
                  <a:pt x="0" y="113917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A5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>
            <a:extLst>
              <a:ext uri="{FF2B5EF4-FFF2-40B4-BE49-F238E27FC236}">
                <a16:creationId xmlns:a16="http://schemas.microsoft.com/office/drawing/2014/main" id="{91539AFB-0CA9-655A-0380-5085ED6EF3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1590871"/>
            <a:ext cx="15087600" cy="8486776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3408710" y="209353"/>
            <a:ext cx="12868484" cy="1247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9821"/>
              </a:lnSpc>
              <a:spcBef>
                <a:spcPct val="0"/>
              </a:spcBef>
            </a:pPr>
            <a:r>
              <a:rPr lang="en-US" sz="8184">
                <a:solidFill>
                  <a:srgbClr val="000000"/>
                </a:solidFill>
                <a:latin typeface="芫荽"/>
                <a:ea typeface="芫荽"/>
                <a:cs typeface="芫荽"/>
                <a:sym typeface="芫荽"/>
              </a:rPr>
              <a:t>基北免試入學志願正式選填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406FBCF9-11FE-83E5-E24E-6620E8C64A52}"/>
              </a:ext>
            </a:extLst>
          </p:cNvPr>
          <p:cNvSpPr txBox="1"/>
          <p:nvPr/>
        </p:nvSpPr>
        <p:spPr>
          <a:xfrm>
            <a:off x="12039600" y="3848100"/>
            <a:ext cx="6019800" cy="5078313"/>
          </a:xfrm>
          <a:prstGeom prst="rect">
            <a:avLst/>
          </a:prstGeom>
          <a:solidFill>
            <a:schemeClr val="accent5"/>
          </a:solidFill>
        </p:spPr>
        <p:txBody>
          <a:bodyPr wrap="square">
            <a:spAutoFit/>
          </a:bodyPr>
          <a:lstStyle/>
          <a:p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需由學生本人及家長雙方（或監護人）正楷簽名，不能僅蓋章。該表單需在規定截止日前繳回學校，簽名處嚴禁塗改、塗銷或劃線，以確保志願合法有效。</a:t>
            </a:r>
            <a:endParaRPr lang="en-US" altLang="zh-TW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單親、出國等特殊情形需由另一方重複簽名，並在簽名後方註記原因。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A5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8"/>
          <p:cNvSpPr txBox="1"/>
          <p:nvPr/>
        </p:nvSpPr>
        <p:spPr>
          <a:xfrm>
            <a:off x="4714255" y="342900"/>
            <a:ext cx="8859490" cy="12477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9821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8184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芫荽"/>
                <a:ea typeface="芫荽"/>
                <a:cs typeface="芫荽"/>
                <a:sym typeface="芫荽"/>
              </a:rPr>
              <a:t>不參加免試切結書</a:t>
            </a:r>
            <a:endParaRPr kumimoji="0" lang="en-US" sz="8184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芫荽"/>
              <a:ea typeface="芫荽"/>
              <a:cs typeface="芫荽"/>
              <a:sym typeface="芫荽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1373222F-47DC-7734-3410-9878A86EB7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1882475"/>
            <a:ext cx="11049000" cy="8061625"/>
          </a:xfrm>
          <a:prstGeom prst="rect">
            <a:avLst/>
          </a:prstGeom>
        </p:spPr>
      </p:pic>
      <p:grpSp>
        <p:nvGrpSpPr>
          <p:cNvPr id="2" name="Group 6">
            <a:extLst>
              <a:ext uri="{FF2B5EF4-FFF2-40B4-BE49-F238E27FC236}">
                <a16:creationId xmlns:a16="http://schemas.microsoft.com/office/drawing/2014/main" id="{C72A4CEF-7833-55E2-3859-B5F82B855BC5}"/>
              </a:ext>
            </a:extLst>
          </p:cNvPr>
          <p:cNvGrpSpPr/>
          <p:nvPr/>
        </p:nvGrpSpPr>
        <p:grpSpPr>
          <a:xfrm>
            <a:off x="12597420" y="4194603"/>
            <a:ext cx="5211117" cy="3234897"/>
            <a:chOff x="0" y="0"/>
            <a:chExt cx="1372475" cy="743124"/>
          </a:xfrm>
        </p:grpSpPr>
        <p:sp>
          <p:nvSpPr>
            <p:cNvPr id="4" name="Freeform 7">
              <a:extLst>
                <a:ext uri="{FF2B5EF4-FFF2-40B4-BE49-F238E27FC236}">
                  <a16:creationId xmlns:a16="http://schemas.microsoft.com/office/drawing/2014/main" id="{B64C71B5-25DD-725F-0239-23CF59A5589B}"/>
                </a:ext>
              </a:extLst>
            </p:cNvPr>
            <p:cNvSpPr/>
            <p:nvPr/>
          </p:nvSpPr>
          <p:spPr>
            <a:xfrm>
              <a:off x="0" y="0"/>
              <a:ext cx="1372475" cy="743124"/>
            </a:xfrm>
            <a:custGeom>
              <a:avLst/>
              <a:gdLst/>
              <a:ahLst/>
              <a:cxnLst/>
              <a:rect l="l" t="t" r="r" b="b"/>
              <a:pathLst>
                <a:path w="1372475" h="743124">
                  <a:moveTo>
                    <a:pt x="0" y="0"/>
                  </a:moveTo>
                  <a:lnTo>
                    <a:pt x="1372475" y="0"/>
                  </a:lnTo>
                  <a:lnTo>
                    <a:pt x="1372475" y="743124"/>
                  </a:lnTo>
                  <a:lnTo>
                    <a:pt x="0" y="743124"/>
                  </a:lnTo>
                  <a:close/>
                </a:path>
              </a:pathLst>
            </a:custGeom>
            <a:solidFill>
              <a:srgbClr val="DDC5DE"/>
            </a:solidFill>
          </p:spPr>
        </p:sp>
        <p:sp>
          <p:nvSpPr>
            <p:cNvPr id="5" name="TextBox 8">
              <a:extLst>
                <a:ext uri="{FF2B5EF4-FFF2-40B4-BE49-F238E27FC236}">
                  <a16:creationId xmlns:a16="http://schemas.microsoft.com/office/drawing/2014/main" id="{AC69B453-5364-42B3-E3A1-C41C5C56B0AF}"/>
                </a:ext>
              </a:extLst>
            </p:cNvPr>
            <p:cNvSpPr txBox="1"/>
            <p:nvPr/>
          </p:nvSpPr>
          <p:spPr>
            <a:xfrm>
              <a:off x="0" y="-28575"/>
              <a:ext cx="1372475" cy="7716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49"/>
                </a:lnSpc>
              </a:pPr>
              <a:endParaRPr/>
            </a:p>
          </p:txBody>
        </p:sp>
      </p:grpSp>
      <p:sp>
        <p:nvSpPr>
          <p:cNvPr id="6" name="TextBox 10">
            <a:extLst>
              <a:ext uri="{FF2B5EF4-FFF2-40B4-BE49-F238E27FC236}">
                <a16:creationId xmlns:a16="http://schemas.microsoft.com/office/drawing/2014/main" id="{C6AF7BC2-6EAE-0F26-91F6-6871E969B097}"/>
              </a:ext>
            </a:extLst>
          </p:cNvPr>
          <p:cNvSpPr txBox="1"/>
          <p:nvPr/>
        </p:nvSpPr>
        <p:spPr>
          <a:xfrm>
            <a:off x="12712530" y="4305300"/>
            <a:ext cx="5096007" cy="27699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400"/>
              </a:lnSpc>
              <a:spcBef>
                <a:spcPct val="0"/>
              </a:spcBef>
            </a:pPr>
            <a:r>
              <a:rPr lang="zh-TW" altLang="en-US" sz="4500" dirty="0">
                <a:solidFill>
                  <a:srgbClr val="655A5E"/>
                </a:solidFill>
                <a:latin typeface="芫荽"/>
                <a:ea typeface="芫荽"/>
                <a:cs typeface="芫荽"/>
                <a:sym typeface="芫荽"/>
              </a:rPr>
              <a:t>使用非免試入學管道即應繳交，最後如果沒有錄取會銷毀</a:t>
            </a:r>
            <a:endParaRPr lang="en-US" sz="4500" dirty="0">
              <a:solidFill>
                <a:srgbClr val="655A5E"/>
              </a:solidFill>
              <a:latin typeface="芫荽"/>
              <a:ea typeface="芫荽"/>
              <a:cs typeface="芫荽"/>
              <a:sym typeface="芫荽"/>
            </a:endParaRPr>
          </a:p>
        </p:txBody>
      </p:sp>
    </p:spTree>
    <p:extLst>
      <p:ext uri="{BB962C8B-B14F-4D97-AF65-F5344CB8AC3E}">
        <p14:creationId xmlns:p14="http://schemas.microsoft.com/office/powerpoint/2010/main" val="17648979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943510" y="-91446"/>
            <a:ext cx="16414889" cy="102945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379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8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芫荽"/>
                <a:ea typeface="芫荽"/>
                <a:cs typeface="芫荽"/>
                <a:sym typeface="芫荽"/>
              </a:rPr>
              <a:t>一、報名期程</a:t>
            </a:r>
            <a:endParaRPr lang="en-US" altLang="zh-TW" sz="8800" dirty="0">
              <a:solidFill>
                <a:schemeClr val="bg1"/>
              </a:solidFill>
              <a:latin typeface="芫荽"/>
              <a:ea typeface="芫荽"/>
              <a:cs typeface="芫荽"/>
              <a:sym typeface="芫荽"/>
            </a:endParaRPr>
          </a:p>
          <a:p>
            <a:pPr marL="0" marR="0" lvl="0" indent="0" defTabSz="914400" rtl="0" eaLnBrk="1" fontAlgn="auto" latinLnBrk="0" hangingPunct="1">
              <a:lnSpc>
                <a:spcPts val="1379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6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芫荽"/>
                <a:ea typeface="芫荽"/>
                <a:cs typeface="芫荽"/>
                <a:sym typeface="芫荽"/>
              </a:rPr>
              <a:t>(</a:t>
            </a:r>
            <a:r>
              <a:rPr kumimoji="0" lang="zh-TW" altLang="en-US" sz="6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芫荽"/>
                <a:ea typeface="芫荽"/>
                <a:cs typeface="芫荽"/>
                <a:sym typeface="芫荽"/>
              </a:rPr>
              <a:t>一</a:t>
            </a:r>
            <a:r>
              <a:rPr kumimoji="0" lang="en-US" altLang="zh-TW" sz="6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芫荽"/>
                <a:ea typeface="芫荽"/>
                <a:cs typeface="芫荽"/>
                <a:sym typeface="芫荽"/>
              </a:rPr>
              <a:t>)</a:t>
            </a:r>
            <a:r>
              <a:rPr kumimoji="0" lang="zh-TW" altLang="en-US" sz="6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芫荽"/>
                <a:ea typeface="芫荽"/>
                <a:cs typeface="芫荽"/>
                <a:sym typeface="芫荽"/>
              </a:rPr>
              <a:t>簡章報名日期</a:t>
            </a:r>
            <a:endParaRPr kumimoji="0" lang="en-US" altLang="zh-TW" sz="6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芫荽"/>
              <a:ea typeface="芫荽"/>
              <a:cs typeface="芫荽"/>
              <a:sym typeface="芫荽"/>
            </a:endParaRPr>
          </a:p>
          <a:p>
            <a:pPr marL="0" marR="0" lvl="0" indent="0" defTabSz="914400" rtl="0" eaLnBrk="1" fontAlgn="auto" latinLnBrk="0" hangingPunct="1">
              <a:lnSpc>
                <a:spcPts val="1379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6600" dirty="0">
                <a:solidFill>
                  <a:schemeClr val="bg1"/>
                </a:solidFill>
                <a:latin typeface="芫荽"/>
                <a:ea typeface="芫荽"/>
                <a:cs typeface="芫荽"/>
                <a:sym typeface="芫荽"/>
              </a:rPr>
              <a:t>簡章所示日期，為學校集體送件日期。</a:t>
            </a:r>
            <a:endParaRPr lang="en-US" altLang="zh-TW" sz="6600" dirty="0">
              <a:solidFill>
                <a:schemeClr val="bg1"/>
              </a:solidFill>
              <a:latin typeface="芫荽"/>
              <a:ea typeface="芫荽"/>
              <a:cs typeface="芫荽"/>
              <a:sym typeface="芫荽"/>
            </a:endParaRPr>
          </a:p>
          <a:p>
            <a:pPr marL="0" marR="0" lvl="0" indent="0" defTabSz="914400" rtl="0" eaLnBrk="1" fontAlgn="auto" latinLnBrk="0" hangingPunct="1">
              <a:lnSpc>
                <a:spcPts val="1379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6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芫荽"/>
                <a:ea typeface="芫荽"/>
                <a:cs typeface="芫荽"/>
                <a:sym typeface="芫荽"/>
              </a:rPr>
              <a:t>(</a:t>
            </a:r>
            <a:r>
              <a:rPr kumimoji="0" lang="zh-TW" altLang="en-US" sz="6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芫荽"/>
                <a:ea typeface="芫荽"/>
                <a:cs typeface="芫荽"/>
                <a:sym typeface="芫荽"/>
              </a:rPr>
              <a:t>二</a:t>
            </a:r>
            <a:r>
              <a:rPr kumimoji="0" lang="en-US" altLang="zh-TW" sz="6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芫荽"/>
                <a:ea typeface="芫荽"/>
                <a:cs typeface="芫荽"/>
                <a:sym typeface="芫荽"/>
              </a:rPr>
              <a:t>)</a:t>
            </a:r>
            <a:r>
              <a:rPr kumimoji="0" lang="zh-TW" altLang="en-US" sz="6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芫荽"/>
                <a:ea typeface="芫荽"/>
                <a:cs typeface="芫荽"/>
                <a:sym typeface="芫荽"/>
              </a:rPr>
              <a:t>校內報名日期</a:t>
            </a:r>
            <a:endParaRPr kumimoji="0" lang="en-US" altLang="zh-TW" sz="6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芫荽"/>
              <a:ea typeface="芫荽"/>
              <a:cs typeface="芫荽"/>
              <a:sym typeface="芫荽"/>
            </a:endParaRPr>
          </a:p>
          <a:p>
            <a:pPr marL="0" marR="0" lvl="0" indent="0" defTabSz="914400" rtl="0" eaLnBrk="1" fontAlgn="auto" latinLnBrk="0" hangingPunct="1">
              <a:lnSpc>
                <a:spcPts val="1379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6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芫荽"/>
                <a:ea typeface="芫荽"/>
                <a:cs typeface="芫荽"/>
                <a:sym typeface="芫荽"/>
              </a:rPr>
              <a:t>國九辦理各項報名以「</a:t>
            </a:r>
            <a:r>
              <a:rPr kumimoji="0" lang="zh-TW" alt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芫荽"/>
                <a:ea typeface="芫荽"/>
                <a:cs typeface="芫荽"/>
                <a:sym typeface="芫荽"/>
              </a:rPr>
              <a:t>校內報名</a:t>
            </a:r>
            <a:r>
              <a:rPr kumimoji="0" lang="zh-TW" altLang="en-US" sz="6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芫荽"/>
                <a:ea typeface="芫荽"/>
                <a:cs typeface="芫荽"/>
                <a:sym typeface="芫荽"/>
              </a:rPr>
              <a:t>」為準。</a:t>
            </a:r>
            <a:endParaRPr kumimoji="0" lang="en-US" altLang="zh-TW" sz="6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芫荽"/>
              <a:ea typeface="芫荽"/>
              <a:cs typeface="芫荽"/>
              <a:sym typeface="芫荽"/>
            </a:endParaRPr>
          </a:p>
          <a:p>
            <a:pPr marL="0" marR="0" lvl="0" indent="0" defTabSz="914400" rtl="0" eaLnBrk="1" fontAlgn="auto" latinLnBrk="0" hangingPunct="1">
              <a:lnSpc>
                <a:spcPts val="1379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4800" dirty="0">
                <a:solidFill>
                  <a:srgbClr val="FFC000"/>
                </a:solidFill>
                <a:latin typeface="芫荽"/>
                <a:ea typeface="芫荽"/>
                <a:cs typeface="芫荽"/>
                <a:sym typeface="芫荽"/>
              </a:rPr>
              <a:t>★請參閱官網</a:t>
            </a:r>
            <a:r>
              <a:rPr lang="en-US" altLang="zh-TW" sz="4800" dirty="0">
                <a:solidFill>
                  <a:srgbClr val="FFC000"/>
                </a:solidFill>
                <a:latin typeface="芫荽"/>
                <a:ea typeface="芫荽"/>
                <a:cs typeface="芫荽"/>
                <a:sym typeface="芫荽"/>
              </a:rPr>
              <a:t>115</a:t>
            </a:r>
            <a:r>
              <a:rPr lang="zh-TW" altLang="en-US" sz="4800" dirty="0">
                <a:solidFill>
                  <a:srgbClr val="FFC000"/>
                </a:solidFill>
                <a:latin typeface="芫荽"/>
                <a:ea typeface="芫荽"/>
                <a:cs typeface="芫荽"/>
                <a:sym typeface="芫荽"/>
              </a:rPr>
              <a:t>年高中職五專多元入學作業日程一覽表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芫荽"/>
              <a:ea typeface="芫荽"/>
              <a:cs typeface="芫荽"/>
              <a:sym typeface="芫荽"/>
            </a:endParaRPr>
          </a:p>
        </p:txBody>
      </p:sp>
      <p:sp>
        <p:nvSpPr>
          <p:cNvPr id="8" name="Freeform 8"/>
          <p:cNvSpPr/>
          <p:nvPr/>
        </p:nvSpPr>
        <p:spPr>
          <a:xfrm rot="364222">
            <a:off x="428360" y="221865"/>
            <a:ext cx="1351428" cy="1883660"/>
          </a:xfrm>
          <a:custGeom>
            <a:avLst/>
            <a:gdLst/>
            <a:ahLst/>
            <a:cxnLst/>
            <a:rect l="l" t="t" r="r" b="b"/>
            <a:pathLst>
              <a:path w="2772157" h="4549857">
                <a:moveTo>
                  <a:pt x="0" y="0"/>
                </a:moveTo>
                <a:lnTo>
                  <a:pt x="2772157" y="0"/>
                </a:lnTo>
                <a:lnTo>
                  <a:pt x="2772157" y="4549857"/>
                </a:lnTo>
                <a:lnTo>
                  <a:pt x="0" y="454985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687245">
            <a:off x="15952986" y="4261830"/>
            <a:ext cx="2143703" cy="1851380"/>
          </a:xfrm>
          <a:custGeom>
            <a:avLst/>
            <a:gdLst/>
            <a:ahLst/>
            <a:cxnLst/>
            <a:rect l="l" t="t" r="r" b="b"/>
            <a:pathLst>
              <a:path w="2143703" h="1851380">
                <a:moveTo>
                  <a:pt x="0" y="0"/>
                </a:moveTo>
                <a:lnTo>
                  <a:pt x="2143703" y="0"/>
                </a:lnTo>
                <a:lnTo>
                  <a:pt x="2143703" y="1851380"/>
                </a:lnTo>
                <a:lnTo>
                  <a:pt x="0" y="185138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693676">
            <a:off x="2849464" y="8665684"/>
            <a:ext cx="659756" cy="659756"/>
          </a:xfrm>
          <a:custGeom>
            <a:avLst/>
            <a:gdLst/>
            <a:ahLst/>
            <a:cxnLst/>
            <a:rect l="l" t="t" r="r" b="b"/>
            <a:pathLst>
              <a:path w="659756" h="659756">
                <a:moveTo>
                  <a:pt x="0" y="0"/>
                </a:moveTo>
                <a:lnTo>
                  <a:pt x="659756" y="0"/>
                </a:lnTo>
                <a:lnTo>
                  <a:pt x="659756" y="659756"/>
                </a:lnTo>
                <a:lnTo>
                  <a:pt x="0" y="65975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693676">
            <a:off x="17478906" y="3477094"/>
            <a:ext cx="659756" cy="659756"/>
          </a:xfrm>
          <a:custGeom>
            <a:avLst/>
            <a:gdLst/>
            <a:ahLst/>
            <a:cxnLst/>
            <a:rect l="l" t="t" r="r" b="b"/>
            <a:pathLst>
              <a:path w="659756" h="659756">
                <a:moveTo>
                  <a:pt x="0" y="0"/>
                </a:moveTo>
                <a:lnTo>
                  <a:pt x="659756" y="0"/>
                </a:lnTo>
                <a:lnTo>
                  <a:pt x="659756" y="659756"/>
                </a:lnTo>
                <a:lnTo>
                  <a:pt x="0" y="65975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13" name="Group 13"/>
          <p:cNvGrpSpPr/>
          <p:nvPr/>
        </p:nvGrpSpPr>
        <p:grpSpPr>
          <a:xfrm rot="-5741888">
            <a:off x="15273015" y="5841889"/>
            <a:ext cx="494179" cy="494179"/>
            <a:chOff x="0" y="0"/>
            <a:chExt cx="6350000" cy="63500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DDEB00"/>
            </a:solidFill>
          </p:spPr>
        </p:sp>
      </p:grpSp>
    </p:spTree>
    <p:extLst>
      <p:ext uri="{BB962C8B-B14F-4D97-AF65-F5344CB8AC3E}">
        <p14:creationId xmlns:p14="http://schemas.microsoft.com/office/powerpoint/2010/main" val="29719864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573474CF-8D92-8821-2363-C689EEEA553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3306"/>
          <a:stretch/>
        </p:blipFill>
        <p:spPr>
          <a:xfrm>
            <a:off x="0" y="17505"/>
            <a:ext cx="19426151" cy="10269495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2CE85D14-4067-D6C9-E7EE-E95EC7151559}"/>
              </a:ext>
            </a:extLst>
          </p:cNvPr>
          <p:cNvSpPr/>
          <p:nvPr/>
        </p:nvSpPr>
        <p:spPr>
          <a:xfrm>
            <a:off x="5791200" y="1028700"/>
            <a:ext cx="3048000" cy="9240795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0383CCFE-77AE-0951-F176-359A21FDBA69}"/>
              </a:ext>
            </a:extLst>
          </p:cNvPr>
          <p:cNvSpPr/>
          <p:nvPr/>
        </p:nvSpPr>
        <p:spPr>
          <a:xfrm>
            <a:off x="9906000" y="9182100"/>
            <a:ext cx="5181600" cy="1087395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439110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471755" y="597686"/>
            <a:ext cx="17344490" cy="87540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8800" dirty="0">
                <a:solidFill>
                  <a:prstClr val="white"/>
                </a:solidFill>
                <a:latin typeface="芫荽"/>
                <a:ea typeface="芫荽"/>
                <a:cs typeface="芫荽"/>
                <a:sym typeface="芫荽"/>
              </a:rPr>
              <a:t>二、報名表單</a:t>
            </a:r>
            <a:endParaRPr kumimoji="0" lang="en-US" altLang="zh-TW" sz="8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芫荽"/>
              <a:ea typeface="芫荽"/>
              <a:cs typeface="芫荽"/>
              <a:sym typeface="芫荽"/>
            </a:endParaRPr>
          </a:p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66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芫荽"/>
                <a:ea typeface="芫荽"/>
                <a:cs typeface="芫荽"/>
                <a:sym typeface="芫荽"/>
              </a:rPr>
              <a:t>(</a:t>
            </a:r>
            <a:r>
              <a:rPr kumimoji="0" lang="zh-TW" alt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芫荽"/>
                <a:ea typeface="芫荽"/>
                <a:cs typeface="芫荽"/>
                <a:sym typeface="芫荽"/>
              </a:rPr>
              <a:t>一</a:t>
            </a:r>
            <a:r>
              <a:rPr kumimoji="0" lang="en-US" altLang="zh-TW" sz="66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芫荽"/>
                <a:ea typeface="芫荽"/>
                <a:cs typeface="芫荽"/>
                <a:sym typeface="芫荽"/>
              </a:rPr>
              <a:t>)</a:t>
            </a:r>
            <a:r>
              <a:rPr kumimoji="0" lang="zh-TW" alt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芫荽"/>
                <a:ea typeface="芫荽"/>
                <a:cs typeface="芫荽"/>
                <a:sym typeface="芫荽"/>
              </a:rPr>
              <a:t>簽名部分</a:t>
            </a:r>
            <a:endParaRPr kumimoji="0" lang="en-US" altLang="zh-TW" sz="66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芫荽"/>
              <a:ea typeface="芫荽"/>
              <a:cs typeface="芫荽"/>
              <a:sym typeface="芫荽"/>
            </a:endParaRPr>
          </a:p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芫荽"/>
                <a:ea typeface="芫荽"/>
                <a:cs typeface="芫荽"/>
                <a:sym typeface="芫荽"/>
              </a:rPr>
              <a:t>1.</a:t>
            </a:r>
            <a:r>
              <a:rPr kumimoji="0" lang="zh-TW" alt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芫荽"/>
                <a:ea typeface="芫荽"/>
                <a:cs typeface="芫荽"/>
                <a:sym typeface="芫荽"/>
              </a:rPr>
              <a:t>請勿塗改、家長簽名部分請簽</a:t>
            </a:r>
            <a:r>
              <a:rPr kumimoji="0" lang="zh-TW" alt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芫荽"/>
                <a:ea typeface="芫荽"/>
                <a:cs typeface="芫荽"/>
                <a:sym typeface="芫荽"/>
              </a:rPr>
              <a:t>中文全名</a:t>
            </a:r>
            <a:r>
              <a:rPr kumimoji="0" lang="en-US" altLang="zh-TW" sz="66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芫荽"/>
                <a:ea typeface="芫荽"/>
                <a:cs typeface="芫荽"/>
                <a:sym typeface="芫荽"/>
              </a:rPr>
              <a:t>(</a:t>
            </a:r>
            <a:r>
              <a:rPr kumimoji="0" lang="zh-TW" alt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芫荽"/>
                <a:ea typeface="芫荽"/>
                <a:cs typeface="芫荽"/>
                <a:sym typeface="芫荽"/>
              </a:rPr>
              <a:t>正楷</a:t>
            </a:r>
            <a:r>
              <a:rPr kumimoji="0" lang="en-US" altLang="zh-TW" sz="66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芫荽"/>
                <a:ea typeface="芫荽"/>
                <a:cs typeface="芫荽"/>
                <a:sym typeface="芫荽"/>
              </a:rPr>
              <a:t>)</a:t>
            </a:r>
            <a:r>
              <a:rPr kumimoji="0" lang="zh-TW" alt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芫荽"/>
                <a:ea typeface="芫荽"/>
                <a:cs typeface="芫荽"/>
                <a:sym typeface="芫荽"/>
              </a:rPr>
              <a:t>、勿用鉛筆</a:t>
            </a:r>
            <a:endParaRPr kumimoji="0" lang="en-US" altLang="zh-TW" sz="66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芫荽"/>
              <a:ea typeface="芫荽"/>
              <a:cs typeface="芫荽"/>
              <a:sym typeface="芫荽"/>
            </a:endParaRPr>
          </a:p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芫荽"/>
                <a:ea typeface="芫荽"/>
                <a:cs typeface="芫荽"/>
                <a:sym typeface="芫荽"/>
              </a:rPr>
              <a:t>2.</a:t>
            </a:r>
            <a:r>
              <a:rPr kumimoji="0" lang="zh-TW" alt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芫荽"/>
                <a:ea typeface="芫荽"/>
                <a:cs typeface="芫荽"/>
                <a:sym typeface="芫荽"/>
              </a:rPr>
              <a:t>簽名欄位部分</a:t>
            </a:r>
            <a:r>
              <a:rPr kumimoji="0" lang="en-US" altLang="zh-TW" sz="66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芫荽"/>
                <a:ea typeface="芫荽"/>
                <a:cs typeface="芫荽"/>
                <a:sym typeface="芫荽"/>
              </a:rPr>
              <a:t>(</a:t>
            </a:r>
            <a:r>
              <a:rPr kumimoji="0" lang="zh-TW" alt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芫荽"/>
                <a:ea typeface="芫荽"/>
                <a:cs typeface="芫荽"/>
                <a:sym typeface="芫荽"/>
              </a:rPr>
              <a:t>父母雙方或監護人皆要簽名</a:t>
            </a:r>
            <a:r>
              <a:rPr kumimoji="0" lang="en-US" altLang="zh-TW" sz="66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芫荽"/>
                <a:ea typeface="芫荽"/>
                <a:cs typeface="芫荽"/>
                <a:sym typeface="芫荽"/>
              </a:rPr>
              <a:t>)</a:t>
            </a:r>
          </a:p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6600" dirty="0">
                <a:solidFill>
                  <a:schemeClr val="bg1"/>
                </a:solidFill>
                <a:latin typeface="芫荽"/>
                <a:ea typeface="芫荽"/>
                <a:cs typeface="芫荽"/>
                <a:sym typeface="芫荽"/>
              </a:rPr>
              <a:t>例如</a:t>
            </a:r>
            <a:r>
              <a:rPr lang="en-US" altLang="zh-TW" sz="6600" dirty="0">
                <a:solidFill>
                  <a:schemeClr val="bg1"/>
                </a:solidFill>
                <a:latin typeface="芫荽"/>
                <a:ea typeface="芫荽"/>
                <a:cs typeface="芫荽"/>
                <a:sym typeface="芫荽"/>
              </a:rPr>
              <a:t>:</a:t>
            </a:r>
            <a:r>
              <a:rPr lang="zh-TW" altLang="en-US" sz="6600" dirty="0">
                <a:solidFill>
                  <a:schemeClr val="bg1"/>
                </a:solidFill>
                <a:latin typeface="芫荽"/>
                <a:ea typeface="芫荽"/>
                <a:cs typeface="芫荽"/>
                <a:sym typeface="芫荽"/>
              </a:rPr>
              <a:t> 蘇西坡、王潤之</a:t>
            </a:r>
            <a:endParaRPr lang="en-US" altLang="zh-TW" sz="6600" dirty="0">
              <a:solidFill>
                <a:schemeClr val="bg1"/>
              </a:solidFill>
              <a:latin typeface="芫荽"/>
              <a:ea typeface="芫荽"/>
              <a:cs typeface="芫荽"/>
              <a:sym typeface="芫荽"/>
            </a:endParaRPr>
          </a:p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6600" dirty="0">
                <a:solidFill>
                  <a:schemeClr val="bg1"/>
                </a:solidFill>
                <a:latin typeface="芫荽"/>
                <a:ea typeface="芫荽"/>
                <a:cs typeface="芫荽"/>
                <a:sym typeface="芫荽"/>
              </a:rPr>
              <a:t>        蘇西坡、蘇西坡</a:t>
            </a:r>
            <a:r>
              <a:rPr lang="en-US" altLang="zh-TW" sz="6600" dirty="0">
                <a:solidFill>
                  <a:schemeClr val="bg1"/>
                </a:solidFill>
                <a:latin typeface="芫荽"/>
                <a:ea typeface="芫荽"/>
                <a:cs typeface="芫荽"/>
                <a:sym typeface="芫荽"/>
              </a:rPr>
              <a:t>(</a:t>
            </a:r>
            <a:r>
              <a:rPr lang="zh-TW" altLang="en-US" sz="6600" dirty="0">
                <a:solidFill>
                  <a:schemeClr val="bg1"/>
                </a:solidFill>
                <a:latin typeface="芫荽"/>
                <a:ea typeface="芫荽"/>
                <a:cs typeface="芫荽"/>
                <a:sym typeface="芫荽"/>
              </a:rPr>
              <a:t>母出國</a:t>
            </a:r>
            <a:r>
              <a:rPr lang="en-US" altLang="zh-TW" sz="6600" dirty="0">
                <a:solidFill>
                  <a:schemeClr val="bg1"/>
                </a:solidFill>
                <a:latin typeface="芫荽"/>
                <a:ea typeface="芫荽"/>
                <a:cs typeface="芫荽"/>
                <a:sym typeface="芫荽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芫荽"/>
                <a:ea typeface="芫荽"/>
                <a:cs typeface="芫荽"/>
                <a:sym typeface="芫荽"/>
              </a:rPr>
              <a:t>                                       </a:t>
            </a:r>
            <a:r>
              <a:rPr lang="en-US" altLang="zh-TW" sz="6600" dirty="0">
                <a:solidFill>
                  <a:schemeClr val="bg1"/>
                </a:solidFill>
                <a:latin typeface="芫荽"/>
                <a:ea typeface="芫荽"/>
                <a:cs typeface="芫荽"/>
                <a:sym typeface="芫荽"/>
              </a:rPr>
              <a:t>(</a:t>
            </a:r>
            <a:r>
              <a:rPr lang="zh-TW" altLang="en-US" sz="6600" dirty="0">
                <a:solidFill>
                  <a:schemeClr val="bg1"/>
                </a:solidFill>
                <a:latin typeface="芫荽"/>
                <a:ea typeface="芫荽"/>
                <a:cs typeface="芫荽"/>
                <a:sym typeface="芫荽"/>
              </a:rPr>
              <a:t>母歿</a:t>
            </a:r>
            <a:r>
              <a:rPr lang="en-US" altLang="zh-TW" sz="6600" dirty="0">
                <a:solidFill>
                  <a:schemeClr val="bg1"/>
                </a:solidFill>
                <a:latin typeface="芫荽"/>
                <a:ea typeface="芫荽"/>
                <a:cs typeface="芫荽"/>
                <a:sym typeface="芫荽"/>
              </a:rPr>
              <a:t>)</a:t>
            </a:r>
            <a:endParaRPr lang="en-US" sz="6600" dirty="0">
              <a:solidFill>
                <a:schemeClr val="bg1"/>
              </a:solidFill>
              <a:latin typeface="芫荽"/>
              <a:ea typeface="芫荽"/>
              <a:cs typeface="芫荽"/>
              <a:sym typeface="芫荽"/>
            </a:endParaRPr>
          </a:p>
        </p:txBody>
      </p:sp>
      <p:sp>
        <p:nvSpPr>
          <p:cNvPr id="11" name="Freeform 11"/>
          <p:cNvSpPr/>
          <p:nvPr/>
        </p:nvSpPr>
        <p:spPr>
          <a:xfrm rot="-693676">
            <a:off x="2849464" y="8665684"/>
            <a:ext cx="659756" cy="659756"/>
          </a:xfrm>
          <a:custGeom>
            <a:avLst/>
            <a:gdLst/>
            <a:ahLst/>
            <a:cxnLst/>
            <a:rect l="l" t="t" r="r" b="b"/>
            <a:pathLst>
              <a:path w="659756" h="659756">
                <a:moveTo>
                  <a:pt x="0" y="0"/>
                </a:moveTo>
                <a:lnTo>
                  <a:pt x="659756" y="0"/>
                </a:lnTo>
                <a:lnTo>
                  <a:pt x="659756" y="659756"/>
                </a:lnTo>
                <a:lnTo>
                  <a:pt x="0" y="6597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693676">
            <a:off x="17478906" y="3477094"/>
            <a:ext cx="659756" cy="659756"/>
          </a:xfrm>
          <a:custGeom>
            <a:avLst/>
            <a:gdLst/>
            <a:ahLst/>
            <a:cxnLst/>
            <a:rect l="l" t="t" r="r" b="b"/>
            <a:pathLst>
              <a:path w="659756" h="659756">
                <a:moveTo>
                  <a:pt x="0" y="0"/>
                </a:moveTo>
                <a:lnTo>
                  <a:pt x="659756" y="0"/>
                </a:lnTo>
                <a:lnTo>
                  <a:pt x="659756" y="659756"/>
                </a:lnTo>
                <a:lnTo>
                  <a:pt x="0" y="6597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13" name="Group 13"/>
          <p:cNvGrpSpPr/>
          <p:nvPr/>
        </p:nvGrpSpPr>
        <p:grpSpPr>
          <a:xfrm rot="-5741888">
            <a:off x="15273015" y="5841889"/>
            <a:ext cx="494179" cy="494179"/>
            <a:chOff x="0" y="0"/>
            <a:chExt cx="6350000" cy="63500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DDEB00"/>
            </a:solidFill>
          </p:spPr>
        </p:sp>
      </p:grpSp>
    </p:spTree>
    <p:extLst>
      <p:ext uri="{BB962C8B-B14F-4D97-AF65-F5344CB8AC3E}">
        <p14:creationId xmlns:p14="http://schemas.microsoft.com/office/powerpoint/2010/main" val="17010961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471755" y="597686"/>
            <a:ext cx="17344490" cy="68809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88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芫荽"/>
                <a:ea typeface="芫荽"/>
                <a:cs typeface="芫荽"/>
                <a:sym typeface="芫荽"/>
              </a:rPr>
              <a:t>以直升報名表為例</a:t>
            </a:r>
            <a:endParaRPr kumimoji="0" lang="en-US" altLang="zh-TW" sz="88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芫荽"/>
              <a:ea typeface="芫荽"/>
              <a:cs typeface="芫荽"/>
              <a:sym typeface="芫荽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芫荽"/>
              <a:ea typeface="芫荽"/>
              <a:cs typeface="芫荽"/>
              <a:sym typeface="芫荽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TW" sz="5400" dirty="0">
              <a:solidFill>
                <a:prstClr val="white"/>
              </a:solidFill>
              <a:latin typeface="芫荽"/>
              <a:ea typeface="芫荽"/>
              <a:cs typeface="芫荽"/>
              <a:sym typeface="芫荽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芫荽"/>
                <a:ea typeface="芫荽"/>
                <a:cs typeface="芫荽"/>
                <a:sym typeface="芫荽"/>
              </a:rPr>
              <a:t>家長雙方或監護人簽名</a:t>
            </a:r>
            <a:endParaRPr kumimoji="0" lang="en-US" altLang="zh-TW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芫荽"/>
              <a:ea typeface="芫荽"/>
              <a:cs typeface="芫荽"/>
              <a:sym typeface="芫荽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5400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芫荽"/>
                <a:ea typeface="芫荽"/>
                <a:cs typeface="芫荽"/>
                <a:sym typeface="芫荽"/>
              </a:rPr>
              <a:t>蘇西坡</a:t>
            </a:r>
            <a:r>
              <a:rPr kumimoji="0" lang="zh-TW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芫荽"/>
                <a:ea typeface="芫荽"/>
                <a:cs typeface="芫荽"/>
                <a:sym typeface="芫荽"/>
              </a:rPr>
              <a:t>、</a:t>
            </a:r>
            <a:r>
              <a:rPr kumimoji="0" lang="zh-TW" altLang="en-US" sz="5400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芫荽"/>
                <a:ea typeface="芫荽"/>
                <a:cs typeface="芫荽"/>
                <a:sym typeface="芫荽"/>
              </a:rPr>
              <a:t>蘇西坡</a:t>
            </a:r>
            <a:r>
              <a:rPr kumimoji="0" lang="en-US" altLang="zh-TW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芫荽"/>
                <a:ea typeface="芫荽"/>
                <a:cs typeface="芫荽"/>
                <a:sym typeface="芫荽"/>
              </a:rPr>
              <a:t>(</a:t>
            </a:r>
            <a:r>
              <a:rPr kumimoji="0" lang="zh-TW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芫荽"/>
                <a:ea typeface="芫荽"/>
                <a:cs typeface="芫荽"/>
                <a:sym typeface="芫荽"/>
              </a:rPr>
              <a:t>母出國</a:t>
            </a:r>
            <a:r>
              <a:rPr kumimoji="0" lang="en-US" altLang="zh-TW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芫荽"/>
                <a:ea typeface="芫荽"/>
                <a:cs typeface="芫荽"/>
                <a:sym typeface="芫荽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芫荽"/>
                <a:ea typeface="芫荽"/>
                <a:cs typeface="芫荽"/>
                <a:sym typeface="芫荽"/>
              </a:rPr>
              <a:t>                            </a:t>
            </a:r>
            <a:r>
              <a:rPr kumimoji="0" lang="en-US" altLang="zh-TW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芫荽"/>
                <a:ea typeface="芫荽"/>
                <a:cs typeface="芫荽"/>
                <a:sym typeface="芫荽"/>
              </a:rPr>
              <a:t>(</a:t>
            </a:r>
            <a:r>
              <a:rPr kumimoji="0" lang="zh-TW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芫荽"/>
                <a:ea typeface="芫荽"/>
                <a:cs typeface="芫荽"/>
                <a:sym typeface="芫荽"/>
              </a:rPr>
              <a:t>母歿</a:t>
            </a:r>
            <a:r>
              <a:rPr kumimoji="0" lang="en-US" altLang="zh-TW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芫荽"/>
                <a:ea typeface="芫荽"/>
                <a:cs typeface="芫荽"/>
                <a:sym typeface="芫荽"/>
              </a:rPr>
              <a:t>)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芫荽"/>
              <a:ea typeface="芫荽"/>
              <a:cs typeface="芫荽"/>
              <a:sym typeface="芫荽"/>
            </a:endParaRPr>
          </a:p>
        </p:txBody>
      </p:sp>
      <p:sp>
        <p:nvSpPr>
          <p:cNvPr id="11" name="Freeform 11"/>
          <p:cNvSpPr/>
          <p:nvPr/>
        </p:nvSpPr>
        <p:spPr>
          <a:xfrm rot="-693676">
            <a:off x="2849464" y="8665684"/>
            <a:ext cx="659756" cy="659756"/>
          </a:xfrm>
          <a:custGeom>
            <a:avLst/>
            <a:gdLst/>
            <a:ahLst/>
            <a:cxnLst/>
            <a:rect l="l" t="t" r="r" b="b"/>
            <a:pathLst>
              <a:path w="659756" h="659756">
                <a:moveTo>
                  <a:pt x="0" y="0"/>
                </a:moveTo>
                <a:lnTo>
                  <a:pt x="659756" y="0"/>
                </a:lnTo>
                <a:lnTo>
                  <a:pt x="659756" y="659756"/>
                </a:lnTo>
                <a:lnTo>
                  <a:pt x="0" y="6597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693676">
            <a:off x="17478906" y="3477094"/>
            <a:ext cx="659756" cy="659756"/>
          </a:xfrm>
          <a:custGeom>
            <a:avLst/>
            <a:gdLst/>
            <a:ahLst/>
            <a:cxnLst/>
            <a:rect l="l" t="t" r="r" b="b"/>
            <a:pathLst>
              <a:path w="659756" h="659756">
                <a:moveTo>
                  <a:pt x="0" y="0"/>
                </a:moveTo>
                <a:lnTo>
                  <a:pt x="659756" y="0"/>
                </a:lnTo>
                <a:lnTo>
                  <a:pt x="659756" y="659756"/>
                </a:lnTo>
                <a:lnTo>
                  <a:pt x="0" y="6597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13" name="Group 13"/>
          <p:cNvGrpSpPr/>
          <p:nvPr/>
        </p:nvGrpSpPr>
        <p:grpSpPr>
          <a:xfrm rot="-5741888">
            <a:off x="15273015" y="5841889"/>
            <a:ext cx="494179" cy="494179"/>
            <a:chOff x="0" y="0"/>
            <a:chExt cx="6350000" cy="63500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DDEB00"/>
            </a:solidFill>
          </p:spPr>
        </p:sp>
      </p:grpSp>
      <p:pic>
        <p:nvPicPr>
          <p:cNvPr id="3" name="圖片 2">
            <a:extLst>
              <a:ext uri="{FF2B5EF4-FFF2-40B4-BE49-F238E27FC236}">
                <a16:creationId xmlns:a16="http://schemas.microsoft.com/office/drawing/2014/main" id="{E10AC225-254D-F792-F26F-6BCBEBD015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79796" y="153525"/>
            <a:ext cx="6934200" cy="9979950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21F5BBD2-09D3-875B-6DD2-791A9C0F1B99}"/>
              </a:ext>
            </a:extLst>
          </p:cNvPr>
          <p:cNvSpPr/>
          <p:nvPr/>
        </p:nvSpPr>
        <p:spPr>
          <a:xfrm>
            <a:off x="10564122" y="3603590"/>
            <a:ext cx="6580878" cy="253051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0114DCC8-A45A-BB70-1EE1-4AAD171B758B}"/>
              </a:ext>
            </a:extLst>
          </p:cNvPr>
          <p:cNvSpPr/>
          <p:nvPr/>
        </p:nvSpPr>
        <p:spPr>
          <a:xfrm>
            <a:off x="10564122" y="8740945"/>
            <a:ext cx="3151878" cy="898355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285683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471755" y="267453"/>
            <a:ext cx="17344490" cy="97520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芫荽"/>
                <a:ea typeface="芫荽"/>
                <a:cs typeface="芫荽"/>
                <a:sym typeface="芫荽"/>
              </a:rPr>
              <a:t>二、報名表單</a:t>
            </a:r>
            <a:endParaRPr kumimoji="0" lang="en-US" altLang="zh-TW" sz="8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芫荽"/>
              <a:ea typeface="芫荽"/>
              <a:cs typeface="芫荽"/>
              <a:sym typeface="芫荽"/>
            </a:endParaRPr>
          </a:p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6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芫荽"/>
                <a:ea typeface="芫荽"/>
                <a:cs typeface="芫荽"/>
                <a:sym typeface="芫荽"/>
              </a:rPr>
              <a:t>(</a:t>
            </a:r>
            <a:r>
              <a:rPr kumimoji="0" lang="zh-TW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芫荽"/>
                <a:ea typeface="芫荽"/>
                <a:cs typeface="芫荽"/>
                <a:sym typeface="芫荽"/>
              </a:rPr>
              <a:t>二</a:t>
            </a:r>
            <a:r>
              <a:rPr kumimoji="0" lang="en-US" altLang="zh-TW" sz="6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芫荽"/>
                <a:ea typeface="芫荽"/>
                <a:cs typeface="芫荽"/>
                <a:sym typeface="芫荽"/>
              </a:rPr>
              <a:t>)</a:t>
            </a:r>
            <a:r>
              <a:rPr kumimoji="0" lang="zh-TW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芫荽"/>
                <a:ea typeface="芫荽"/>
                <a:cs typeface="芫荽"/>
                <a:sym typeface="芫荽"/>
              </a:rPr>
              <a:t>線上列印部分</a:t>
            </a:r>
            <a:endParaRPr kumimoji="0" lang="en-US" altLang="zh-TW" sz="60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芫荽"/>
              <a:ea typeface="芫荽"/>
              <a:cs typeface="芫荽"/>
              <a:sym typeface="芫荽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6000" dirty="0">
                <a:solidFill>
                  <a:prstClr val="white"/>
                </a:solidFill>
                <a:latin typeface="芫荽"/>
                <a:ea typeface="芫荽"/>
                <a:cs typeface="芫荽"/>
                <a:sym typeface="芫荽"/>
              </a:rPr>
              <a:t>各類報名表件依但按列印後就不能再更改</a:t>
            </a:r>
            <a:endParaRPr lang="en-US" altLang="zh-TW" sz="6000" dirty="0">
              <a:solidFill>
                <a:prstClr val="white"/>
              </a:solidFill>
              <a:latin typeface="芫荽"/>
              <a:ea typeface="芫荽"/>
              <a:cs typeface="芫荽"/>
              <a:sym typeface="芫荽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6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芫荽"/>
                <a:ea typeface="芫荽"/>
                <a:cs typeface="芫荽"/>
                <a:sym typeface="芫荽"/>
              </a:rPr>
              <a:t>(</a:t>
            </a:r>
            <a:r>
              <a:rPr kumimoji="0" lang="zh-TW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芫荽"/>
                <a:ea typeface="芫荽"/>
                <a:cs typeface="芫荽"/>
                <a:sym typeface="芫荽"/>
              </a:rPr>
              <a:t>三</a:t>
            </a:r>
            <a:r>
              <a:rPr kumimoji="0" lang="en-US" altLang="zh-TW" sz="6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芫荽"/>
                <a:ea typeface="芫荽"/>
                <a:cs typeface="芫荽"/>
                <a:sym typeface="芫荽"/>
              </a:rPr>
              <a:t>)</a:t>
            </a:r>
            <a:r>
              <a:rPr kumimoji="0" lang="zh-TW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芫荽"/>
                <a:ea typeface="芫荽"/>
                <a:cs typeface="芫荽"/>
                <a:sym typeface="芫荽"/>
              </a:rPr>
              <a:t>切結書部分</a:t>
            </a:r>
            <a:r>
              <a:rPr kumimoji="0" lang="en-US" altLang="zh-TW" sz="6000" b="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uLnTx/>
                <a:uFillTx/>
                <a:latin typeface="芫荽"/>
                <a:ea typeface="芫荽"/>
                <a:cs typeface="芫荽"/>
                <a:sym typeface="芫荽"/>
              </a:rPr>
              <a:t>(</a:t>
            </a:r>
            <a:r>
              <a:rPr kumimoji="0" lang="zh-TW" altLang="en-US" sz="6000" b="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uLnTx/>
                <a:uFillTx/>
                <a:latin typeface="芫荽"/>
                <a:ea typeface="芫荽"/>
                <a:cs typeface="芫荽"/>
                <a:sym typeface="芫荽"/>
              </a:rPr>
              <a:t>重要</a:t>
            </a:r>
            <a:r>
              <a:rPr kumimoji="0" lang="en-US" altLang="zh-TW" sz="6000" b="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uLnTx/>
                <a:uFillTx/>
                <a:latin typeface="芫荽"/>
                <a:ea typeface="芫荽"/>
                <a:cs typeface="芫荽"/>
                <a:sym typeface="芫荽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芫荽"/>
                <a:ea typeface="芫荽"/>
                <a:cs typeface="芫荽"/>
                <a:sym typeface="芫荽"/>
              </a:rPr>
              <a:t>凡是</a:t>
            </a:r>
            <a:r>
              <a:rPr kumimoji="0" lang="zh-TW" altLang="en-US" sz="6000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芫荽"/>
                <a:ea typeface="芫荽"/>
                <a:cs typeface="芫荽"/>
                <a:sym typeface="芫荽"/>
              </a:rPr>
              <a:t>不參加免試入學分發</a:t>
            </a:r>
            <a:r>
              <a:rPr kumimoji="0" lang="zh-TW" alt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芫荽"/>
                <a:ea typeface="芫荽"/>
                <a:cs typeface="芫荽"/>
                <a:sym typeface="芫荽"/>
              </a:rPr>
              <a:t>的學生，一律繳交</a:t>
            </a:r>
            <a:r>
              <a:rPr kumimoji="0" lang="zh-TW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芫荽"/>
                <a:ea typeface="芫荽"/>
                <a:cs typeface="芫荽"/>
                <a:sym typeface="芫荽"/>
              </a:rPr>
              <a:t>「不參加免試入學分發作業切結書」</a:t>
            </a:r>
            <a:r>
              <a:rPr kumimoji="0" lang="zh-TW" alt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芫荽"/>
                <a:ea typeface="芫荽"/>
                <a:cs typeface="芫荽"/>
                <a:sym typeface="芫荽"/>
              </a:rPr>
              <a:t>。</a:t>
            </a:r>
            <a:endParaRPr kumimoji="0" lang="en-US" altLang="zh-TW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芫荽"/>
              <a:ea typeface="芫荽"/>
              <a:cs typeface="芫荽"/>
              <a:sym typeface="芫荽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4800" dirty="0">
                <a:solidFill>
                  <a:schemeClr val="accent6">
                    <a:lumMod val="40000"/>
                    <a:lumOff val="60000"/>
                  </a:schemeClr>
                </a:solidFill>
                <a:latin typeface="芫荽"/>
                <a:ea typeface="芫荽"/>
                <a:cs typeface="芫荽"/>
                <a:sym typeface="芫荽"/>
              </a:rPr>
              <a:t>★切結書在</a:t>
            </a:r>
            <a:r>
              <a:rPr lang="en-US" altLang="zh-TW" sz="4800" dirty="0">
                <a:solidFill>
                  <a:schemeClr val="accent6">
                    <a:lumMod val="40000"/>
                    <a:lumOff val="60000"/>
                  </a:schemeClr>
                </a:solidFill>
                <a:latin typeface="芫荽"/>
                <a:ea typeface="芫荽"/>
                <a:cs typeface="芫荽"/>
                <a:sym typeface="芫荽"/>
              </a:rPr>
              <a:t>115</a:t>
            </a:r>
            <a:r>
              <a:rPr lang="zh-TW" altLang="en-US" sz="4800" dirty="0">
                <a:solidFill>
                  <a:schemeClr val="accent6">
                    <a:lumMod val="40000"/>
                    <a:lumOff val="60000"/>
                  </a:schemeClr>
                </a:solidFill>
                <a:latin typeface="芫荽"/>
                <a:ea typeface="芫荽"/>
                <a:cs typeface="芫荽"/>
                <a:sym typeface="芫荽"/>
              </a:rPr>
              <a:t>年度基北區高級中等學校免試入學簡章第</a:t>
            </a:r>
            <a:r>
              <a:rPr lang="en-US" altLang="zh-TW" sz="4800" dirty="0">
                <a:solidFill>
                  <a:schemeClr val="accent6">
                    <a:lumMod val="40000"/>
                    <a:lumOff val="60000"/>
                  </a:schemeClr>
                </a:solidFill>
                <a:latin typeface="芫荽"/>
                <a:ea typeface="芫荽"/>
                <a:cs typeface="芫荽"/>
                <a:sym typeface="芫荽"/>
              </a:rPr>
              <a:t>127</a:t>
            </a:r>
            <a:r>
              <a:rPr lang="zh-TW" altLang="en-US" sz="4800" dirty="0">
                <a:solidFill>
                  <a:schemeClr val="accent6">
                    <a:lumMod val="40000"/>
                    <a:lumOff val="60000"/>
                  </a:schemeClr>
                </a:solidFill>
                <a:latin typeface="芫荽"/>
                <a:ea typeface="芫荽"/>
                <a:cs typeface="芫荽"/>
                <a:sym typeface="芫荽"/>
              </a:rPr>
              <a:t>頁，附件七。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40000"/>
                  <a:lumOff val="60000"/>
                </a:schemeClr>
              </a:solidFill>
              <a:effectLst/>
              <a:uLnTx/>
              <a:uFillTx/>
              <a:latin typeface="芫荽"/>
              <a:ea typeface="芫荽"/>
              <a:cs typeface="芫荽"/>
              <a:sym typeface="芫荽"/>
            </a:endParaRPr>
          </a:p>
        </p:txBody>
      </p:sp>
      <p:sp>
        <p:nvSpPr>
          <p:cNvPr id="11" name="Freeform 11"/>
          <p:cNvSpPr/>
          <p:nvPr/>
        </p:nvSpPr>
        <p:spPr>
          <a:xfrm rot="-693676">
            <a:off x="2849464" y="8665684"/>
            <a:ext cx="659756" cy="659756"/>
          </a:xfrm>
          <a:custGeom>
            <a:avLst/>
            <a:gdLst/>
            <a:ahLst/>
            <a:cxnLst/>
            <a:rect l="l" t="t" r="r" b="b"/>
            <a:pathLst>
              <a:path w="659756" h="659756">
                <a:moveTo>
                  <a:pt x="0" y="0"/>
                </a:moveTo>
                <a:lnTo>
                  <a:pt x="659756" y="0"/>
                </a:lnTo>
                <a:lnTo>
                  <a:pt x="659756" y="659756"/>
                </a:lnTo>
                <a:lnTo>
                  <a:pt x="0" y="6597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693676">
            <a:off x="17478906" y="3477094"/>
            <a:ext cx="659756" cy="659756"/>
          </a:xfrm>
          <a:custGeom>
            <a:avLst/>
            <a:gdLst/>
            <a:ahLst/>
            <a:cxnLst/>
            <a:rect l="l" t="t" r="r" b="b"/>
            <a:pathLst>
              <a:path w="659756" h="659756">
                <a:moveTo>
                  <a:pt x="0" y="0"/>
                </a:moveTo>
                <a:lnTo>
                  <a:pt x="659756" y="0"/>
                </a:lnTo>
                <a:lnTo>
                  <a:pt x="659756" y="659756"/>
                </a:lnTo>
                <a:lnTo>
                  <a:pt x="0" y="6597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13" name="Group 13"/>
          <p:cNvGrpSpPr/>
          <p:nvPr/>
        </p:nvGrpSpPr>
        <p:grpSpPr>
          <a:xfrm rot="-5741888">
            <a:off x="15273015" y="5841889"/>
            <a:ext cx="494179" cy="494179"/>
            <a:chOff x="0" y="0"/>
            <a:chExt cx="6350000" cy="63500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DDEB00"/>
            </a:solidFill>
          </p:spPr>
        </p:sp>
      </p:grpSp>
    </p:spTree>
    <p:extLst>
      <p:ext uri="{BB962C8B-B14F-4D97-AF65-F5344CB8AC3E}">
        <p14:creationId xmlns:p14="http://schemas.microsoft.com/office/powerpoint/2010/main" val="6672066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C2B36C8D-07F9-AB2A-7FB7-815FBC76289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287" b="3948"/>
          <a:stretch/>
        </p:blipFill>
        <p:spPr>
          <a:xfrm>
            <a:off x="2286000" y="304800"/>
            <a:ext cx="13716000" cy="9677400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9A3B7398-E562-B610-5738-FA729C48309F}"/>
              </a:ext>
            </a:extLst>
          </p:cNvPr>
          <p:cNvSpPr/>
          <p:nvPr/>
        </p:nvSpPr>
        <p:spPr>
          <a:xfrm>
            <a:off x="10591800" y="495300"/>
            <a:ext cx="4876800" cy="45720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BCDDD498-4365-92B6-ABEE-D0891FA2F148}"/>
              </a:ext>
            </a:extLst>
          </p:cNvPr>
          <p:cNvSpPr/>
          <p:nvPr/>
        </p:nvSpPr>
        <p:spPr>
          <a:xfrm>
            <a:off x="8915400" y="6896100"/>
            <a:ext cx="6324600" cy="182880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8745E3C0-456D-6545-3D72-E0CB2A7835FC}"/>
              </a:ext>
            </a:extLst>
          </p:cNvPr>
          <p:cNvSpPr/>
          <p:nvPr/>
        </p:nvSpPr>
        <p:spPr>
          <a:xfrm>
            <a:off x="4419600" y="3451058"/>
            <a:ext cx="8686800" cy="1311442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25B43265-D109-FA3F-3167-FAF24EE6DDCE}"/>
              </a:ext>
            </a:extLst>
          </p:cNvPr>
          <p:cNvSpPr/>
          <p:nvPr/>
        </p:nvSpPr>
        <p:spPr>
          <a:xfrm>
            <a:off x="4649565" y="3637093"/>
            <a:ext cx="660309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範例</a:t>
            </a:r>
            <a:r>
              <a:rPr lang="en-US" altLang="zh-TW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  <a:r>
              <a:rPr lang="zh-TW" altLang="en-US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已直升師大附中</a:t>
            </a:r>
          </a:p>
        </p:txBody>
      </p:sp>
    </p:spTree>
    <p:extLst>
      <p:ext uri="{BB962C8B-B14F-4D97-AF65-F5344CB8AC3E}">
        <p14:creationId xmlns:p14="http://schemas.microsoft.com/office/powerpoint/2010/main" val="41088430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471755" y="267453"/>
            <a:ext cx="17344490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芫荽"/>
                <a:ea typeface="芫荽"/>
                <a:cs typeface="芫荽"/>
                <a:sym typeface="芫荽"/>
              </a:rPr>
              <a:t>三、報到與放棄</a:t>
            </a:r>
            <a:endParaRPr kumimoji="0" lang="en-US" altLang="zh-TW" sz="60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芫荽"/>
              <a:ea typeface="芫荽"/>
              <a:cs typeface="芫荽"/>
              <a:sym typeface="芫荽"/>
            </a:endParaRPr>
          </a:p>
        </p:txBody>
      </p:sp>
      <p:sp>
        <p:nvSpPr>
          <p:cNvPr id="11" name="Freeform 11"/>
          <p:cNvSpPr/>
          <p:nvPr/>
        </p:nvSpPr>
        <p:spPr>
          <a:xfrm rot="-693676">
            <a:off x="2849464" y="8665684"/>
            <a:ext cx="659756" cy="659756"/>
          </a:xfrm>
          <a:custGeom>
            <a:avLst/>
            <a:gdLst/>
            <a:ahLst/>
            <a:cxnLst/>
            <a:rect l="l" t="t" r="r" b="b"/>
            <a:pathLst>
              <a:path w="659756" h="659756">
                <a:moveTo>
                  <a:pt x="0" y="0"/>
                </a:moveTo>
                <a:lnTo>
                  <a:pt x="659756" y="0"/>
                </a:lnTo>
                <a:lnTo>
                  <a:pt x="659756" y="659756"/>
                </a:lnTo>
                <a:lnTo>
                  <a:pt x="0" y="6597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693676">
            <a:off x="17478906" y="3477094"/>
            <a:ext cx="659756" cy="659756"/>
          </a:xfrm>
          <a:custGeom>
            <a:avLst/>
            <a:gdLst/>
            <a:ahLst/>
            <a:cxnLst/>
            <a:rect l="l" t="t" r="r" b="b"/>
            <a:pathLst>
              <a:path w="659756" h="659756">
                <a:moveTo>
                  <a:pt x="0" y="0"/>
                </a:moveTo>
                <a:lnTo>
                  <a:pt x="659756" y="0"/>
                </a:lnTo>
                <a:lnTo>
                  <a:pt x="659756" y="659756"/>
                </a:lnTo>
                <a:lnTo>
                  <a:pt x="0" y="6597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9AFB6D29-2D50-8464-DF60-75C4C441E7AF}"/>
              </a:ext>
            </a:extLst>
          </p:cNvPr>
          <p:cNvSpPr/>
          <p:nvPr/>
        </p:nvSpPr>
        <p:spPr>
          <a:xfrm>
            <a:off x="891457" y="2433316"/>
            <a:ext cx="16505086" cy="656224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685800" indent="-6858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7200" b="0" cap="none" spc="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源泉圓體 M" panose="020B0600000000000000" pitchFamily="34" charset="-120"/>
                <a:ea typeface="源泉圓體 M" panose="020B0600000000000000" pitchFamily="34" charset="-120"/>
              </a:rPr>
              <a:t>在</a:t>
            </a:r>
            <a:r>
              <a:rPr lang="zh-TW" altLang="en-US" sz="720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源泉圓體 M" panose="020B0600000000000000" pitchFamily="34" charset="-120"/>
                <a:ea typeface="源泉圓體 M" panose="020B0600000000000000" pitchFamily="34" charset="-120"/>
              </a:rPr>
              <a:t>任一項入學管道已完成報到者，就不得參與其他升學管道。</a:t>
            </a:r>
            <a:endParaRPr lang="en-US" altLang="zh-TW" sz="7200" dirty="0">
              <a:ln w="0"/>
              <a:solidFill>
                <a:srgbClr val="FFC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源泉圓體 M" panose="020B0600000000000000" pitchFamily="34" charset="-120"/>
              <a:ea typeface="源泉圓體 M" panose="020B0600000000000000" pitchFamily="34" charset="-120"/>
            </a:endParaRPr>
          </a:p>
          <a:p>
            <a:pPr marL="685800" indent="-6858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7200" b="0" cap="none" spc="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源泉圓體 M" panose="020B0600000000000000" pitchFamily="34" charset="-120"/>
                <a:ea typeface="源泉圓體 M" panose="020B0600000000000000" pitchFamily="34" charset="-120"/>
              </a:rPr>
              <a:t>除非已完成放棄手續後，始得參加其他入學管道。</a:t>
            </a:r>
          </a:p>
        </p:txBody>
      </p:sp>
    </p:spTree>
    <p:extLst>
      <p:ext uri="{BB962C8B-B14F-4D97-AF65-F5344CB8AC3E}">
        <p14:creationId xmlns:p14="http://schemas.microsoft.com/office/powerpoint/2010/main" val="37571441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F87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33693" y="1238250"/>
            <a:ext cx="17638581" cy="8784282"/>
            <a:chOff x="0" y="0"/>
            <a:chExt cx="5238311" cy="260875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238312" cy="2608759"/>
            </a:xfrm>
            <a:custGeom>
              <a:avLst/>
              <a:gdLst/>
              <a:ahLst/>
              <a:cxnLst/>
              <a:rect l="l" t="t" r="r" b="b"/>
              <a:pathLst>
                <a:path w="5238312" h="2608759">
                  <a:moveTo>
                    <a:pt x="5113851" y="2608759"/>
                  </a:moveTo>
                  <a:lnTo>
                    <a:pt x="124460" y="2608759"/>
                  </a:lnTo>
                  <a:cubicBezTo>
                    <a:pt x="55880" y="2608759"/>
                    <a:pt x="0" y="2552879"/>
                    <a:pt x="0" y="248429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113851" y="0"/>
                  </a:lnTo>
                  <a:cubicBezTo>
                    <a:pt x="5182431" y="0"/>
                    <a:pt x="5238312" y="55880"/>
                    <a:pt x="5238312" y="124460"/>
                  </a:cubicBezTo>
                  <a:lnTo>
                    <a:pt x="5238312" y="2484299"/>
                  </a:lnTo>
                  <a:cubicBezTo>
                    <a:pt x="5238312" y="2552879"/>
                    <a:pt x="5182431" y="2608759"/>
                    <a:pt x="5113851" y="2608759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4" name="TextBox 4"/>
          <p:cNvSpPr txBox="1"/>
          <p:nvPr/>
        </p:nvSpPr>
        <p:spPr>
          <a:xfrm>
            <a:off x="3177251" y="-9525"/>
            <a:ext cx="13099943" cy="1247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9821"/>
              </a:lnSpc>
              <a:spcBef>
                <a:spcPct val="0"/>
              </a:spcBef>
            </a:pPr>
            <a:r>
              <a:rPr lang="en-US" sz="8184">
                <a:solidFill>
                  <a:srgbClr val="000000"/>
                </a:solidFill>
                <a:latin typeface="芫荽"/>
                <a:ea typeface="芫荽"/>
                <a:cs typeface="芫荽"/>
                <a:sym typeface="芫荽"/>
              </a:rPr>
              <a:t>基北免試入學模擬志願選填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457274" y="1985942"/>
            <a:ext cx="17651313" cy="74173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00"/>
              </a:lnSpc>
            </a:pPr>
            <a:r>
              <a:rPr lang="en-US" sz="5000" dirty="0">
                <a:solidFill>
                  <a:srgbClr val="000000"/>
                </a:solidFill>
                <a:latin typeface="芫荽"/>
                <a:ea typeface="芫荽"/>
                <a:cs typeface="芫荽"/>
                <a:sym typeface="芫荽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芫荽"/>
                <a:ea typeface="芫荽"/>
                <a:cs typeface="芫荽"/>
                <a:sym typeface="芫荽"/>
              </a:rPr>
              <a:t>第一次模擬志願選填</a:t>
            </a:r>
            <a:r>
              <a:rPr lang="en-US" sz="5000" dirty="0">
                <a:solidFill>
                  <a:srgbClr val="000000"/>
                </a:solidFill>
                <a:latin typeface="芫荽"/>
                <a:ea typeface="芫荽"/>
                <a:cs typeface="芫荽"/>
                <a:sym typeface="芫荽"/>
              </a:rPr>
              <a:t>：</a:t>
            </a:r>
          </a:p>
          <a:p>
            <a:pPr algn="ctr">
              <a:lnSpc>
                <a:spcPts val="6500"/>
              </a:lnSpc>
            </a:pPr>
            <a:r>
              <a:rPr lang="en-US" sz="5000" dirty="0">
                <a:solidFill>
                  <a:srgbClr val="000000"/>
                </a:solidFill>
                <a:latin typeface="芫荽"/>
                <a:ea typeface="芫荽"/>
                <a:cs typeface="芫荽"/>
                <a:sym typeface="芫荽"/>
              </a:rPr>
              <a:t>11</a:t>
            </a:r>
            <a:r>
              <a:rPr lang="en-US" altLang="zh-TW" sz="5000" dirty="0">
                <a:solidFill>
                  <a:srgbClr val="000000"/>
                </a:solidFill>
                <a:latin typeface="芫荽"/>
                <a:ea typeface="芫荽"/>
                <a:cs typeface="芫荽"/>
                <a:sym typeface="芫荽"/>
              </a:rPr>
              <a:t>4</a:t>
            </a:r>
            <a:r>
              <a:rPr lang="en-US" sz="5000" dirty="0">
                <a:solidFill>
                  <a:srgbClr val="000000"/>
                </a:solidFill>
                <a:latin typeface="芫荽"/>
                <a:ea typeface="芫荽"/>
                <a:cs typeface="芫荽"/>
                <a:sym typeface="芫荽"/>
              </a:rPr>
              <a:t>年12月2</a:t>
            </a:r>
            <a:r>
              <a:rPr lang="en-US" altLang="zh-TW" sz="5000" dirty="0">
                <a:solidFill>
                  <a:srgbClr val="000000"/>
                </a:solidFill>
                <a:latin typeface="芫荽"/>
                <a:ea typeface="芫荽"/>
                <a:cs typeface="芫荽"/>
                <a:sym typeface="芫荽"/>
              </a:rPr>
              <a:t>2</a:t>
            </a:r>
            <a:r>
              <a:rPr lang="en-US" sz="5000" dirty="0">
                <a:solidFill>
                  <a:srgbClr val="000000"/>
                </a:solidFill>
                <a:latin typeface="芫荽"/>
                <a:ea typeface="芫荽"/>
                <a:cs typeface="芫荽"/>
                <a:sym typeface="芫荽"/>
              </a:rPr>
              <a:t>日(一)上午8時～11</a:t>
            </a:r>
            <a:r>
              <a:rPr lang="en-US" altLang="zh-TW" sz="5000" dirty="0">
                <a:solidFill>
                  <a:srgbClr val="000000"/>
                </a:solidFill>
                <a:latin typeface="芫荽"/>
                <a:ea typeface="芫荽"/>
                <a:cs typeface="芫荽"/>
                <a:sym typeface="芫荽"/>
              </a:rPr>
              <a:t>5</a:t>
            </a:r>
            <a:r>
              <a:rPr lang="en-US" sz="5000" dirty="0">
                <a:solidFill>
                  <a:srgbClr val="000000"/>
                </a:solidFill>
                <a:latin typeface="芫荽"/>
                <a:ea typeface="芫荽"/>
                <a:cs typeface="芫荽"/>
                <a:sym typeface="芫荽"/>
              </a:rPr>
              <a:t>年1月1</a:t>
            </a:r>
            <a:r>
              <a:rPr lang="en-US" altLang="zh-TW" sz="5000" dirty="0">
                <a:solidFill>
                  <a:srgbClr val="000000"/>
                </a:solidFill>
                <a:latin typeface="芫荽"/>
                <a:ea typeface="芫荽"/>
                <a:cs typeface="芫荽"/>
                <a:sym typeface="芫荽"/>
              </a:rPr>
              <a:t>5</a:t>
            </a:r>
            <a:r>
              <a:rPr lang="en-US" sz="5000" dirty="0">
                <a:solidFill>
                  <a:srgbClr val="000000"/>
                </a:solidFill>
                <a:latin typeface="芫荽"/>
                <a:ea typeface="芫荽"/>
                <a:cs typeface="芫荽"/>
                <a:sym typeface="芫荽"/>
              </a:rPr>
              <a:t>日(</a:t>
            </a:r>
            <a:r>
              <a:rPr lang="zh-TW" altLang="en-US" sz="5000" dirty="0">
                <a:solidFill>
                  <a:srgbClr val="000000"/>
                </a:solidFill>
                <a:latin typeface="芫荽"/>
                <a:ea typeface="芫荽"/>
                <a:cs typeface="芫荽"/>
                <a:sym typeface="芫荽"/>
              </a:rPr>
              <a:t>四</a:t>
            </a:r>
            <a:r>
              <a:rPr lang="en-US" sz="5000" dirty="0">
                <a:solidFill>
                  <a:srgbClr val="000000"/>
                </a:solidFill>
                <a:latin typeface="芫荽"/>
                <a:ea typeface="芫荽"/>
                <a:cs typeface="芫荽"/>
                <a:sym typeface="芫荽"/>
              </a:rPr>
              <a:t>)下午17時</a:t>
            </a:r>
          </a:p>
          <a:p>
            <a:pPr algn="ctr">
              <a:lnSpc>
                <a:spcPts val="6500"/>
              </a:lnSpc>
            </a:pPr>
            <a:r>
              <a:rPr lang="en-US" sz="5000" dirty="0" err="1">
                <a:solidFill>
                  <a:srgbClr val="000000"/>
                </a:solidFill>
                <a:latin typeface="芫荽"/>
                <a:ea typeface="芫荽"/>
                <a:cs typeface="芫荽"/>
                <a:sym typeface="芫荽"/>
              </a:rPr>
              <a:t>第二次模擬志願選填</a:t>
            </a:r>
            <a:r>
              <a:rPr lang="en-US" sz="5000" dirty="0">
                <a:solidFill>
                  <a:srgbClr val="000000"/>
                </a:solidFill>
                <a:latin typeface="芫荽"/>
                <a:ea typeface="芫荽"/>
                <a:cs typeface="芫荽"/>
                <a:sym typeface="芫荽"/>
              </a:rPr>
              <a:t>：</a:t>
            </a:r>
          </a:p>
          <a:p>
            <a:pPr algn="ctr">
              <a:lnSpc>
                <a:spcPts val="6500"/>
              </a:lnSpc>
              <a:spcBef>
                <a:spcPct val="0"/>
              </a:spcBef>
            </a:pPr>
            <a:r>
              <a:rPr lang="en-US" sz="5000" dirty="0">
                <a:solidFill>
                  <a:srgbClr val="000000"/>
                </a:solidFill>
                <a:latin typeface="芫荽"/>
                <a:ea typeface="芫荽"/>
                <a:cs typeface="芫荽"/>
                <a:sym typeface="芫荽"/>
              </a:rPr>
              <a:t>11</a:t>
            </a:r>
            <a:r>
              <a:rPr lang="en-US" altLang="zh-TW" sz="5000" dirty="0">
                <a:solidFill>
                  <a:srgbClr val="000000"/>
                </a:solidFill>
                <a:latin typeface="芫荽"/>
                <a:ea typeface="芫荽"/>
                <a:cs typeface="芫荽"/>
                <a:sym typeface="芫荽"/>
              </a:rPr>
              <a:t>5</a:t>
            </a:r>
            <a:r>
              <a:rPr lang="en-US" sz="5000" dirty="0">
                <a:solidFill>
                  <a:srgbClr val="000000"/>
                </a:solidFill>
                <a:latin typeface="芫荽"/>
                <a:ea typeface="芫荽"/>
                <a:cs typeface="芫荽"/>
                <a:sym typeface="芫荽"/>
              </a:rPr>
              <a:t>年3月2</a:t>
            </a:r>
            <a:r>
              <a:rPr lang="en-US" altLang="zh-TW" sz="5000" dirty="0">
                <a:solidFill>
                  <a:srgbClr val="000000"/>
                </a:solidFill>
                <a:latin typeface="芫荽"/>
                <a:ea typeface="芫荽"/>
                <a:cs typeface="芫荽"/>
                <a:sym typeface="芫荽"/>
              </a:rPr>
              <a:t>3</a:t>
            </a:r>
            <a:r>
              <a:rPr lang="en-US" sz="5000" dirty="0">
                <a:solidFill>
                  <a:srgbClr val="000000"/>
                </a:solidFill>
                <a:latin typeface="芫荽"/>
                <a:ea typeface="芫荽"/>
                <a:cs typeface="芫荽"/>
                <a:sym typeface="芫荽"/>
              </a:rPr>
              <a:t>日(一)上午8時～11</a:t>
            </a:r>
            <a:r>
              <a:rPr lang="en-US" altLang="zh-TW" sz="5000" dirty="0">
                <a:solidFill>
                  <a:srgbClr val="000000"/>
                </a:solidFill>
                <a:latin typeface="芫荽"/>
                <a:ea typeface="芫荽"/>
                <a:cs typeface="芫荽"/>
                <a:sym typeface="芫荽"/>
              </a:rPr>
              <a:t>5</a:t>
            </a:r>
            <a:r>
              <a:rPr lang="en-US" sz="5000" dirty="0">
                <a:solidFill>
                  <a:srgbClr val="000000"/>
                </a:solidFill>
                <a:latin typeface="芫荽"/>
                <a:ea typeface="芫荽"/>
                <a:cs typeface="芫荽"/>
                <a:sym typeface="芫荽"/>
              </a:rPr>
              <a:t>年4月</a:t>
            </a:r>
            <a:r>
              <a:rPr lang="en-US" altLang="zh-TW" sz="5000" dirty="0">
                <a:solidFill>
                  <a:srgbClr val="000000"/>
                </a:solidFill>
                <a:latin typeface="芫荽"/>
                <a:ea typeface="芫荽"/>
                <a:cs typeface="芫荽"/>
                <a:sym typeface="芫荽"/>
              </a:rPr>
              <a:t>9</a:t>
            </a:r>
            <a:r>
              <a:rPr lang="en-US" sz="5000" dirty="0">
                <a:solidFill>
                  <a:srgbClr val="000000"/>
                </a:solidFill>
                <a:latin typeface="芫荽"/>
                <a:ea typeface="芫荽"/>
                <a:cs typeface="芫荽"/>
                <a:sym typeface="芫荽"/>
              </a:rPr>
              <a:t>日(</a:t>
            </a:r>
            <a:r>
              <a:rPr lang="zh-TW" altLang="en-US" sz="5000" dirty="0">
                <a:solidFill>
                  <a:srgbClr val="000000"/>
                </a:solidFill>
                <a:latin typeface="芫荽"/>
                <a:ea typeface="芫荽"/>
                <a:cs typeface="芫荽"/>
                <a:sym typeface="芫荽"/>
              </a:rPr>
              <a:t>四</a:t>
            </a:r>
            <a:r>
              <a:rPr lang="en-US" sz="5000" dirty="0">
                <a:solidFill>
                  <a:srgbClr val="000000"/>
                </a:solidFill>
                <a:latin typeface="芫荽"/>
                <a:ea typeface="芫荽"/>
                <a:cs typeface="芫荽"/>
                <a:sym typeface="芫荽"/>
              </a:rPr>
              <a:t>)下午17時</a:t>
            </a:r>
          </a:p>
          <a:p>
            <a:pPr algn="ctr">
              <a:lnSpc>
                <a:spcPts val="6500"/>
              </a:lnSpc>
              <a:spcBef>
                <a:spcPct val="0"/>
              </a:spcBef>
            </a:pPr>
            <a:r>
              <a:rPr lang="en-US" sz="5000" dirty="0">
                <a:solidFill>
                  <a:srgbClr val="000000"/>
                </a:solidFill>
                <a:latin typeface="芫荽"/>
                <a:ea typeface="芫荽"/>
                <a:cs typeface="芫荽"/>
                <a:sym typeface="芫荽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芫荽"/>
                <a:ea typeface="芫荽"/>
                <a:cs typeface="芫荽"/>
                <a:sym typeface="芫荽"/>
              </a:rPr>
              <a:t>第三次模擬志願選填</a:t>
            </a:r>
            <a:r>
              <a:rPr lang="en-US" sz="5000" dirty="0">
                <a:solidFill>
                  <a:srgbClr val="000000"/>
                </a:solidFill>
                <a:latin typeface="芫荽"/>
                <a:ea typeface="芫荽"/>
                <a:cs typeface="芫荽"/>
                <a:sym typeface="芫荽"/>
              </a:rPr>
              <a:t>：</a:t>
            </a:r>
          </a:p>
          <a:p>
            <a:pPr algn="ctr">
              <a:lnSpc>
                <a:spcPts val="6500"/>
              </a:lnSpc>
              <a:spcBef>
                <a:spcPct val="0"/>
              </a:spcBef>
            </a:pPr>
            <a:r>
              <a:rPr lang="en-US" sz="5000" dirty="0">
                <a:solidFill>
                  <a:srgbClr val="000000"/>
                </a:solidFill>
                <a:latin typeface="芫荽"/>
                <a:ea typeface="芫荽"/>
                <a:cs typeface="芫荽"/>
                <a:sym typeface="芫荽"/>
              </a:rPr>
              <a:t>11</a:t>
            </a:r>
            <a:r>
              <a:rPr lang="en-US" altLang="zh-TW" sz="5000" dirty="0">
                <a:solidFill>
                  <a:srgbClr val="000000"/>
                </a:solidFill>
                <a:latin typeface="芫荽"/>
                <a:ea typeface="芫荽"/>
                <a:cs typeface="芫荽"/>
                <a:sym typeface="芫荽"/>
              </a:rPr>
              <a:t>5</a:t>
            </a:r>
            <a:r>
              <a:rPr lang="en-US" sz="5000" dirty="0">
                <a:solidFill>
                  <a:srgbClr val="000000"/>
                </a:solidFill>
                <a:latin typeface="芫荽"/>
                <a:ea typeface="芫荽"/>
                <a:cs typeface="芫荽"/>
                <a:sym typeface="芫荽"/>
              </a:rPr>
              <a:t>年6月</a:t>
            </a:r>
            <a:r>
              <a:rPr lang="en-US" altLang="zh-TW" sz="5000" dirty="0">
                <a:solidFill>
                  <a:srgbClr val="000000"/>
                </a:solidFill>
                <a:latin typeface="芫荽"/>
                <a:ea typeface="芫荽"/>
                <a:cs typeface="芫荽"/>
                <a:sym typeface="芫荽"/>
              </a:rPr>
              <a:t>9</a:t>
            </a:r>
            <a:r>
              <a:rPr lang="en-US" sz="5000" dirty="0">
                <a:solidFill>
                  <a:srgbClr val="000000"/>
                </a:solidFill>
                <a:latin typeface="芫荽"/>
                <a:ea typeface="芫荽"/>
                <a:cs typeface="芫荽"/>
                <a:sym typeface="芫荽"/>
              </a:rPr>
              <a:t>日(二)上午8時～11</a:t>
            </a:r>
            <a:r>
              <a:rPr lang="en-US" altLang="zh-TW" sz="5000" dirty="0">
                <a:solidFill>
                  <a:srgbClr val="000000"/>
                </a:solidFill>
                <a:latin typeface="芫荽"/>
                <a:ea typeface="芫荽"/>
                <a:cs typeface="芫荽"/>
                <a:sym typeface="芫荽"/>
              </a:rPr>
              <a:t>5</a:t>
            </a:r>
            <a:r>
              <a:rPr lang="en-US" sz="5000" dirty="0">
                <a:solidFill>
                  <a:srgbClr val="000000"/>
                </a:solidFill>
                <a:latin typeface="芫荽"/>
                <a:ea typeface="芫荽"/>
                <a:cs typeface="芫荽"/>
                <a:sym typeface="芫荽"/>
              </a:rPr>
              <a:t>年6月1</a:t>
            </a:r>
            <a:r>
              <a:rPr lang="en-US" altLang="zh-TW" sz="5000" dirty="0">
                <a:solidFill>
                  <a:srgbClr val="000000"/>
                </a:solidFill>
                <a:latin typeface="芫荽"/>
                <a:ea typeface="芫荽"/>
                <a:cs typeface="芫荽"/>
                <a:sym typeface="芫荽"/>
              </a:rPr>
              <a:t>6</a:t>
            </a:r>
            <a:r>
              <a:rPr lang="en-US" sz="5000" dirty="0">
                <a:solidFill>
                  <a:srgbClr val="000000"/>
                </a:solidFill>
                <a:latin typeface="芫荽"/>
                <a:ea typeface="芫荽"/>
                <a:cs typeface="芫荽"/>
                <a:sym typeface="芫荽"/>
              </a:rPr>
              <a:t>日(二)中午12時</a:t>
            </a:r>
          </a:p>
          <a:p>
            <a:pPr algn="ctr">
              <a:lnSpc>
                <a:spcPts val="6500"/>
              </a:lnSpc>
              <a:spcBef>
                <a:spcPct val="0"/>
              </a:spcBef>
            </a:pPr>
            <a:r>
              <a:rPr lang="en-US" sz="5000" dirty="0" err="1">
                <a:solidFill>
                  <a:srgbClr val="000000"/>
                </a:solidFill>
                <a:latin typeface="芫荽"/>
                <a:ea typeface="芫荽"/>
                <a:cs typeface="芫荽"/>
                <a:sym typeface="芫荽"/>
              </a:rPr>
              <a:t>志願選填網站</a:t>
            </a:r>
            <a:r>
              <a:rPr lang="en-US" sz="5000" dirty="0">
                <a:solidFill>
                  <a:srgbClr val="000000"/>
                </a:solidFill>
                <a:latin typeface="芫荽"/>
                <a:ea typeface="芫荽"/>
                <a:cs typeface="芫荽"/>
                <a:sym typeface="芫荽"/>
              </a:rPr>
              <a:t>(</a:t>
            </a:r>
            <a:r>
              <a:rPr lang="en-US" sz="5000" dirty="0" err="1">
                <a:solidFill>
                  <a:srgbClr val="000000"/>
                </a:solidFill>
                <a:latin typeface="芫荽"/>
                <a:ea typeface="芫荽"/>
                <a:cs typeface="芫荽"/>
                <a:sym typeface="芫荽"/>
              </a:rPr>
              <a:t>模擬及正式報名</a:t>
            </a:r>
            <a:r>
              <a:rPr lang="en-US" sz="5000" dirty="0">
                <a:solidFill>
                  <a:srgbClr val="000000"/>
                </a:solidFill>
                <a:latin typeface="芫荽"/>
                <a:ea typeface="芫荽"/>
                <a:cs typeface="芫荽"/>
                <a:sym typeface="芫荽"/>
              </a:rPr>
              <a:t>)</a:t>
            </a:r>
          </a:p>
          <a:p>
            <a:pPr algn="ctr">
              <a:lnSpc>
                <a:spcPts val="6500"/>
              </a:lnSpc>
              <a:spcBef>
                <a:spcPct val="0"/>
              </a:spcBef>
            </a:pPr>
            <a:r>
              <a:rPr lang="en-US" sz="4800" dirty="0">
                <a:solidFill>
                  <a:srgbClr val="D83A8D"/>
                </a:solidFill>
                <a:latin typeface="芫荽"/>
                <a:ea typeface="芫荽"/>
                <a:cs typeface="芫荽"/>
                <a:sym typeface="芫荽"/>
              </a:rPr>
              <a:t>11</a:t>
            </a:r>
            <a:r>
              <a:rPr lang="en-US" altLang="zh-TW" sz="4800" dirty="0">
                <a:solidFill>
                  <a:srgbClr val="D83A8D"/>
                </a:solidFill>
                <a:latin typeface="芫荽"/>
                <a:ea typeface="芫荽"/>
                <a:cs typeface="芫荽"/>
                <a:sym typeface="芫荽"/>
              </a:rPr>
              <a:t>5</a:t>
            </a:r>
            <a:r>
              <a:rPr lang="en-US" sz="4800" dirty="0">
                <a:solidFill>
                  <a:srgbClr val="D83A8D"/>
                </a:solidFill>
                <a:latin typeface="芫荽"/>
                <a:ea typeface="芫荽"/>
                <a:cs typeface="芫荽"/>
                <a:sym typeface="芫荽"/>
              </a:rPr>
              <a:t>學年度基北區高級中等學校免試入學報名作業資訊系統平臺</a:t>
            </a:r>
          </a:p>
          <a:p>
            <a:pPr algn="just">
              <a:lnSpc>
                <a:spcPts val="6500"/>
              </a:lnSpc>
            </a:pPr>
            <a:endParaRPr lang="en-US" sz="5000" dirty="0">
              <a:solidFill>
                <a:srgbClr val="D83A8D"/>
              </a:solidFill>
              <a:latin typeface="芫荽"/>
              <a:ea typeface="芫荽"/>
              <a:cs typeface="芫荽"/>
              <a:sym typeface="芫荽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028700" y="8766755"/>
            <a:ext cx="17182743" cy="8878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86"/>
              </a:lnSpc>
            </a:pPr>
            <a:r>
              <a:rPr lang="en-US" sz="5204" b="1" spc="-52" dirty="0" err="1">
                <a:solidFill>
                  <a:srgbClr val="000000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輔導課已帶領學生進行模擬，請確認貴子弟清楚操作流程</a:t>
            </a:r>
            <a:endParaRPr lang="en-US" sz="5204" b="1" spc="-52" dirty="0">
              <a:solidFill>
                <a:srgbClr val="000000"/>
              </a:solidFill>
              <a:latin typeface="Noto Sans T Chinese Bold"/>
              <a:ea typeface="Noto Sans T Chinese Bold"/>
              <a:cs typeface="Noto Sans T Chinese Bold"/>
              <a:sym typeface="Noto Sans T Chinese Bold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273</TotalTime>
  <Words>1005</Words>
  <Application>Microsoft Office PowerPoint</Application>
  <PresentationFormat>自訂</PresentationFormat>
  <Paragraphs>161</Paragraphs>
  <Slides>18</Slides>
  <Notes>2</Notes>
  <HiddenSlides>0</HiddenSlides>
  <MMClips>0</MMClips>
  <ScaleCrop>false</ScaleCrop>
  <HeadingPairs>
    <vt:vector size="6" baseType="variant">
      <vt:variant>
        <vt:lpstr>使用字型</vt:lpstr>
      </vt:variant>
      <vt:variant>
        <vt:i4>11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18</vt:i4>
      </vt:variant>
    </vt:vector>
  </HeadingPairs>
  <TitlesOfParts>
    <vt:vector size="30" baseType="lpstr">
      <vt:lpstr>標楷體</vt:lpstr>
      <vt:lpstr>Aptos</vt:lpstr>
      <vt:lpstr>Arial</vt:lpstr>
      <vt:lpstr>微軟正黑體</vt:lpstr>
      <vt:lpstr>微軟正黑體</vt:lpstr>
      <vt:lpstr>源泉圓體 M</vt:lpstr>
      <vt:lpstr>Noto Sans TC</vt:lpstr>
      <vt:lpstr>Noto Sans T Chinese Bold</vt:lpstr>
      <vt:lpstr>Shippori Antique B1</vt:lpstr>
      <vt:lpstr>Calibri</vt:lpstr>
      <vt:lpstr>芫荽</vt:lpstr>
      <vt:lpstr>Office Theme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114國九多元入學說明(導師)</dc:title>
  <dc:creator>User</dc:creator>
  <cp:lastModifiedBy>德慈 邱</cp:lastModifiedBy>
  <cp:revision>16</cp:revision>
  <dcterms:created xsi:type="dcterms:W3CDTF">2006-08-16T00:00:00Z</dcterms:created>
  <dcterms:modified xsi:type="dcterms:W3CDTF">2026-03-22T23:08:07Z</dcterms:modified>
  <dc:identifier>DAF9IDvQzTI</dc:identifier>
</cp:coreProperties>
</file>